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42" r:id="rId3"/>
    <p:sldId id="325" r:id="rId4"/>
    <p:sldId id="329" r:id="rId5"/>
    <p:sldId id="259" r:id="rId6"/>
    <p:sldId id="321" r:id="rId7"/>
    <p:sldId id="331" r:id="rId8"/>
    <p:sldId id="343" r:id="rId9"/>
    <p:sldId id="312" r:id="rId10"/>
    <p:sldId id="313" r:id="rId11"/>
    <p:sldId id="314" r:id="rId12"/>
    <p:sldId id="328" r:id="rId13"/>
    <p:sldId id="304" r:id="rId14"/>
    <p:sldId id="284" r:id="rId15"/>
    <p:sldId id="334" r:id="rId16"/>
    <p:sldId id="305" r:id="rId17"/>
    <p:sldId id="327" r:id="rId18"/>
    <p:sldId id="338" r:id="rId19"/>
    <p:sldId id="289" r:id="rId20"/>
    <p:sldId id="340" r:id="rId21"/>
    <p:sldId id="341" r:id="rId22"/>
    <p:sldId id="291" r:id="rId23"/>
    <p:sldId id="274" r:id="rId24"/>
    <p:sldId id="275" r:id="rId25"/>
    <p:sldId id="292" r:id="rId26"/>
    <p:sldId id="276" r:id="rId27"/>
    <p:sldId id="333" r:id="rId28"/>
    <p:sldId id="336" r:id="rId29"/>
    <p:sldId id="344" r:id="rId30"/>
    <p:sldId id="337" r:id="rId31"/>
    <p:sldId id="33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4" autoAdjust="0"/>
    <p:restoredTop sz="78571" autoAdjust="0"/>
  </p:normalViewPr>
  <p:slideViewPr>
    <p:cSldViewPr snapToGrid="0" snapToObjects="1">
      <p:cViewPr>
        <p:scale>
          <a:sx n="100" d="100"/>
          <a:sy n="100" d="100"/>
        </p:scale>
        <p:origin x="-101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CE9FF-0414-405E-9474-6CB26217DB48}" type="datetimeFigureOut">
              <a:rPr lang="en-US" smtClean="0"/>
              <a:t>8/22/13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4A376-B6F4-42E2-ABE2-255148FB0556}" type="slidenum">
              <a:rPr lang="en-US" smtClean="0"/>
              <a:t>‹#›</a:t>
            </a:fld>
            <a:endParaRPr lang="en-US"/>
          </a:p>
        </p:txBody>
      </p:sp>
    </p:spTree>
    <p:extLst>
      <p:ext uri="{BB962C8B-B14F-4D97-AF65-F5344CB8AC3E}">
        <p14:creationId xmlns:p14="http://schemas.microsoft.com/office/powerpoint/2010/main" val="416955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research.microsoft.com/homeo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Windows_95" TargetMode="External"/><Relationship Id="rId4" Type="http://schemas.openxmlformats.org/officeDocument/2006/relationships/hyperlink" Target="http://en.wikipedia.org/wiki/Windows_NT"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Published in NSDI (</a:t>
            </a:r>
            <a:r>
              <a:rPr lang="en-US" b="0" dirty="0" smtClean="0"/>
              <a:t>Networked Systems Design and Implementation</a:t>
            </a:r>
            <a:r>
              <a:rPr lang="en-US" dirty="0" smtClean="0"/>
              <a:t>)</a:t>
            </a:r>
            <a:r>
              <a:rPr lang="en-US" baseline="0" dirty="0" smtClean="0"/>
              <a:t> </a:t>
            </a:r>
            <a:r>
              <a:rPr lang="en-US" dirty="0" smtClean="0"/>
              <a:t>2012</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a:t>
            </a:fld>
            <a:endParaRPr lang="en-US"/>
          </a:p>
        </p:txBody>
      </p:sp>
    </p:spTree>
    <p:extLst>
      <p:ext uri="{BB962C8B-B14F-4D97-AF65-F5344CB8AC3E}">
        <p14:creationId xmlns:p14="http://schemas.microsoft.com/office/powerpoint/2010/main" val="92779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05C932-C127-4C34-9D8B-7EBC596AE205}" type="slidenum">
              <a:rPr lang="en-US" smtClean="0"/>
              <a:pPr/>
              <a:t>11</a:t>
            </a:fld>
            <a:endParaRPr lang="en-US"/>
          </a:p>
        </p:txBody>
      </p:sp>
    </p:spTree>
    <p:extLst>
      <p:ext uri="{BB962C8B-B14F-4D97-AF65-F5344CB8AC3E}">
        <p14:creationId xmlns:p14="http://schemas.microsoft.com/office/powerpoint/2010/main" val="78930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aside that there’s not</a:t>
            </a:r>
            <a:r>
              <a:rPr lang="en-US" baseline="0" dirty="0" smtClean="0"/>
              <a:t> going to be a silver bullet, but rather judicious application of solutions that actually work in the home.</a:t>
            </a:r>
          </a:p>
        </p:txBody>
      </p:sp>
      <p:sp>
        <p:nvSpPr>
          <p:cNvPr id="4" name="Slide Number Placeholder 3"/>
          <p:cNvSpPr>
            <a:spLocks noGrp="1"/>
          </p:cNvSpPr>
          <p:nvPr>
            <p:ph type="sldNum" sz="quarter" idx="10"/>
          </p:nvPr>
        </p:nvSpPr>
        <p:spPr/>
        <p:txBody>
          <a:bodyPr/>
          <a:lstStyle/>
          <a:p>
            <a:fld id="{A2D4A376-B6F4-42E2-ABE2-255148FB0556}" type="slidenum">
              <a:rPr lang="en-US" smtClean="0"/>
              <a:t>12</a:t>
            </a:fld>
            <a:endParaRPr lang="en-US"/>
          </a:p>
        </p:txBody>
      </p:sp>
    </p:spTree>
    <p:extLst>
      <p:ext uri="{BB962C8B-B14F-4D97-AF65-F5344CB8AC3E}">
        <p14:creationId xmlns:p14="http://schemas.microsoft.com/office/powerpoint/2010/main" val="169601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Layering</a:t>
            </a:r>
            <a:r>
              <a:rPr lang="en-US" baseline="0" dirty="0" smtClean="0"/>
              <a:t> is the way to contain complexity</a:t>
            </a:r>
            <a:endParaRPr lang="en-US" dirty="0"/>
          </a:p>
        </p:txBody>
      </p:sp>
      <p:sp>
        <p:nvSpPr>
          <p:cNvPr id="4" name="Slide Number Placeholder 3"/>
          <p:cNvSpPr>
            <a:spLocks noGrp="1"/>
          </p:cNvSpPr>
          <p:nvPr>
            <p:ph type="sldNum" sz="quarter" idx="10"/>
          </p:nvPr>
        </p:nvSpPr>
        <p:spPr/>
        <p:txBody>
          <a:bodyPr/>
          <a:lstStyle/>
          <a:p>
            <a:fld id="{9731BBD7-13C8-45D9-AA45-B4B257BC7984}" type="slidenum">
              <a:rPr lang="en-US" smtClean="0"/>
              <a:t>13</a:t>
            </a:fld>
            <a:endParaRPr lang="en-US"/>
          </a:p>
        </p:txBody>
      </p:sp>
    </p:spTree>
    <p:extLst>
      <p:ext uri="{BB962C8B-B14F-4D97-AF65-F5344CB8AC3E}">
        <p14:creationId xmlns:p14="http://schemas.microsoft.com/office/powerpoint/2010/main" val="112769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DCL includes discovery and pairing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One DCL module per device protocol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PTZ = Pan Tilt Zoom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Before </a:t>
            </a:r>
            <a:r>
              <a:rPr lang="en-US" sz="1200" dirty="0" err="1" smtClean="0"/>
              <a:t>HomeOS</a:t>
            </a:r>
            <a:r>
              <a:rPr lang="en-US" sz="1200" dirty="0" smtClean="0"/>
              <a:t> applications talk directly (e.g. to DLNA) and there are many protocols like DLNA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A2D4A376-B6F4-42E2-ABE2-255148FB0556}" type="slidenum">
              <a:rPr lang="en-US" smtClean="0"/>
              <a:t>14</a:t>
            </a:fld>
            <a:endParaRPr lang="en-US"/>
          </a:p>
        </p:txBody>
      </p:sp>
    </p:spTree>
    <p:extLst>
      <p:ext uri="{BB962C8B-B14F-4D97-AF65-F5344CB8AC3E}">
        <p14:creationId xmlns:p14="http://schemas.microsoft.com/office/powerpoint/2010/main" val="34936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PTZ = Pan Tilt Zoom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A2D4A376-B6F4-42E2-ABE2-255148FB0556}" type="slidenum">
              <a:rPr lang="en-US" smtClean="0"/>
              <a:t>15</a:t>
            </a:fld>
            <a:endParaRPr lang="en-US"/>
          </a:p>
        </p:txBody>
      </p:sp>
    </p:spTree>
    <p:extLst>
      <p:ext uri="{BB962C8B-B14F-4D97-AF65-F5344CB8AC3E}">
        <p14:creationId xmlns:p14="http://schemas.microsoft.com/office/powerpoint/2010/main" val="34936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management layer of HomeOS provides a central place for </a:t>
            </a:r>
            <a:r>
              <a:rPr lang="en-US" sz="1200" b="1" i="0" u="none" strike="noStrike" kern="1200" baseline="0" dirty="0" smtClean="0">
                <a:solidFill>
                  <a:schemeClr val="tx1"/>
                </a:solidFill>
                <a:latin typeface="+mn-lt"/>
                <a:ea typeface="+mn-ea"/>
                <a:cs typeface="+mn-cs"/>
              </a:rPr>
              <a:t>users to manage the technology</a:t>
            </a:r>
            <a:r>
              <a:rPr lang="en-US" sz="1200" b="0" i="0" u="none" strike="noStrike" kern="1200" baseline="0" dirty="0" smtClean="0">
                <a:solidFill>
                  <a:schemeClr val="tx1"/>
                </a:solidFill>
                <a:latin typeface="+mn-lt"/>
                <a:ea typeface="+mn-ea"/>
                <a:cs typeface="+mn-cs"/>
              </a:rPr>
              <a:t> in their home and how applications are allowed to access it.</a:t>
            </a:r>
          </a:p>
          <a:p>
            <a:pPr marL="171450" indent="-171450">
              <a:buFontTx/>
              <a:buChar char="•"/>
            </a:pPr>
            <a:r>
              <a:rPr lang="en-US" sz="1200" b="0" i="0" u="none" strike="noStrike" kern="1200" baseline="0" dirty="0" smtClean="0">
                <a:solidFill>
                  <a:schemeClr val="tx1"/>
                </a:solidFill>
                <a:latin typeface="+mn-lt"/>
                <a:ea typeface="+mn-ea"/>
                <a:cs typeface="+mn-cs"/>
              </a:rPr>
              <a:t>Add / Remove: apps, devices, and users.</a:t>
            </a:r>
          </a:p>
          <a:p>
            <a:pPr marL="171450" indent="-171450">
              <a:buFontTx/>
              <a:buChar char="•"/>
            </a:pPr>
            <a:r>
              <a:rPr lang="en-US" sz="1200" b="0" i="0" u="none" strike="noStrike" kern="1200" baseline="0" dirty="0" smtClean="0">
                <a:solidFill>
                  <a:schemeClr val="tx1"/>
                </a:solidFill>
                <a:latin typeface="+mn-lt"/>
                <a:ea typeface="+mn-ea"/>
                <a:cs typeface="+mn-cs"/>
              </a:rPr>
              <a:t>Mediates access conflicts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Must be usable by non-experts and </a:t>
            </a:r>
            <a:r>
              <a:rPr lang="en-US" sz="1200" b="1" i="0" u="none" strike="noStrike" kern="1200" baseline="0" dirty="0" smtClean="0">
                <a:solidFill>
                  <a:schemeClr val="tx1"/>
                </a:solidFill>
                <a:latin typeface="+mn-lt"/>
                <a:ea typeface="+mn-ea"/>
                <a:cs typeface="+mn-cs"/>
              </a:rPr>
              <a:t>research shows</a:t>
            </a:r>
            <a:r>
              <a:rPr lang="en-US" sz="1200" b="0" i="0" u="none" strike="noStrike" kern="1200" baseline="0" dirty="0" smtClean="0">
                <a:solidFill>
                  <a:schemeClr val="tx1"/>
                </a:solidFill>
                <a:latin typeface="+mn-lt"/>
                <a:ea typeface="+mn-ea"/>
                <a:cs typeface="+mn-cs"/>
              </a:rPr>
              <a:t> that you </a:t>
            </a:r>
            <a:r>
              <a:rPr lang="en-US" sz="1200" b="1" i="0" u="none" strike="noStrike" kern="1200" baseline="0" dirty="0" smtClean="0">
                <a:solidFill>
                  <a:schemeClr val="tx1"/>
                </a:solidFill>
                <a:latin typeface="+mn-lt"/>
                <a:ea typeface="+mn-ea"/>
                <a:cs typeface="+mn-cs"/>
              </a:rPr>
              <a:t>have to design primitives</a:t>
            </a:r>
            <a:r>
              <a:rPr lang="en-US" sz="1200" b="0" i="0" u="none" strike="noStrike" kern="1200" baseline="0" dirty="0" smtClean="0">
                <a:solidFill>
                  <a:schemeClr val="tx1"/>
                </a:solidFill>
                <a:latin typeface="+mn-lt"/>
                <a:ea typeface="+mn-ea"/>
                <a:cs typeface="+mn-cs"/>
              </a:rPr>
              <a:t> to do this rather than slapping UI on later. We thus have to build primitives designed to match user’s mental models. We uncover these </a:t>
            </a:r>
            <a:r>
              <a:rPr lang="en-US" sz="1200" b="1" i="0" u="none" strike="noStrike" kern="1200" baseline="0" dirty="0" smtClean="0">
                <a:solidFill>
                  <a:schemeClr val="tx1"/>
                </a:solidFill>
                <a:latin typeface="+mn-lt"/>
                <a:ea typeface="+mn-ea"/>
                <a:cs typeface="+mn-cs"/>
              </a:rPr>
              <a:t>mental models</a:t>
            </a:r>
            <a:r>
              <a:rPr lang="en-US" sz="1200" b="0" i="0" u="none" strike="noStrike" kern="1200" baseline="0" dirty="0" smtClean="0">
                <a:solidFill>
                  <a:schemeClr val="tx1"/>
                </a:solidFill>
                <a:latin typeface="+mn-lt"/>
                <a:ea typeface="+mn-ea"/>
                <a:cs typeface="+mn-cs"/>
              </a:rPr>
              <a:t> in interviews of the same set of participants that I mentioned earlier. </a:t>
            </a:r>
          </a:p>
          <a:p>
            <a:pPr marL="171450" indent="-171450">
              <a:buFontTx/>
              <a:buChar char="•"/>
            </a:pPr>
            <a:r>
              <a:rPr lang="en-US" sz="1200" b="0" i="0" u="none" strike="noStrike" kern="1200" baseline="0" dirty="0" smtClean="0">
                <a:solidFill>
                  <a:schemeClr val="tx1"/>
                </a:solidFill>
                <a:latin typeface="+mn-lt"/>
                <a:ea typeface="+mn-ea"/>
                <a:cs typeface="+mn-cs"/>
              </a:rPr>
              <a:t>The requirements primitives differ from those in current PC </a:t>
            </a:r>
            <a:r>
              <a:rPr lang="en-US" sz="1200" b="0" i="0" u="none" strike="noStrike" kern="1200" baseline="0" dirty="0" err="1" smtClean="0">
                <a:solidFill>
                  <a:schemeClr val="tx1"/>
                </a:solidFill>
                <a:latin typeface="+mn-lt"/>
                <a:ea typeface="+mn-ea"/>
                <a:cs typeface="+mn-cs"/>
              </a:rPr>
              <a:t>Oses</a:t>
            </a: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D4A376-B6F4-42E2-ABE2-255148FB0556}" type="slidenum">
              <a:rPr lang="en-US" smtClean="0"/>
              <a:t>16</a:t>
            </a:fld>
            <a:endParaRPr lang="en-US"/>
          </a:p>
        </p:txBody>
      </p:sp>
    </p:spTree>
    <p:extLst>
      <p:ext uri="{BB962C8B-B14F-4D97-AF65-F5344CB8AC3E}">
        <p14:creationId xmlns:p14="http://schemas.microsoft.com/office/powerpoint/2010/main" val="137125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Primitives are </a:t>
            </a:r>
            <a:r>
              <a:rPr lang="en-US" sz="1200" b="1" i="0" u="none" strike="noStrike" kern="1200" baseline="0" dirty="0" smtClean="0">
                <a:solidFill>
                  <a:schemeClr val="tx1"/>
                </a:solidFill>
                <a:latin typeface="+mn-lt"/>
                <a:ea typeface="+mn-ea"/>
                <a:cs typeface="+mn-cs"/>
              </a:rPr>
              <a:t>richer</a:t>
            </a:r>
            <a:r>
              <a:rPr lang="en-US" sz="1200" b="0" i="0" u="none" strike="noStrike" kern="1200" baseline="0" dirty="0" smtClean="0">
                <a:solidFill>
                  <a:schemeClr val="tx1"/>
                </a:solidFill>
                <a:latin typeface="+mn-lt"/>
                <a:ea typeface="+mn-ea"/>
                <a:cs typeface="+mn-cs"/>
              </a:rPr>
              <a:t> than those in current </a:t>
            </a:r>
            <a:r>
              <a:rPr lang="en-US" sz="1200" b="0" i="0" u="none" strike="noStrike" kern="1200" baseline="0" dirty="0" err="1" smtClean="0">
                <a:solidFill>
                  <a:schemeClr val="tx1"/>
                </a:solidFill>
                <a:latin typeface="+mn-lt"/>
                <a:ea typeface="+mn-ea"/>
                <a:cs typeface="+mn-cs"/>
              </a:rPr>
              <a:t>OSes</a:t>
            </a:r>
            <a:r>
              <a:rPr lang="en-US" sz="1200" b="0" i="0" u="none" strike="noStrike" kern="1200" baseline="0" dirty="0" smtClean="0">
                <a:solidFill>
                  <a:schemeClr val="tx1"/>
                </a:solidFill>
                <a:latin typeface="+mn-lt"/>
                <a:ea typeface="+mn-ea"/>
                <a:cs typeface="+mn-cs"/>
              </a:rPr>
              <a:t>. However, non-experts find it hard to configure and understand even those primitives.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reconcile the conflict by leveraging the fact that the home is a much simpler environment that does not need much of the complexity that is motivated by enterprise environments such as </a:t>
            </a:r>
            <a:r>
              <a:rPr lang="en-US" sz="1200" b="1" i="0" u="none" strike="noStrike" kern="1200" baseline="0" dirty="0" smtClean="0">
                <a:solidFill>
                  <a:schemeClr val="tx1"/>
                </a:solidFill>
                <a:latin typeface="+mn-lt"/>
                <a:ea typeface="+mn-ea"/>
                <a:cs typeface="+mn-cs"/>
              </a:rPr>
              <a:t>dynamic delegation</a:t>
            </a:r>
            <a:r>
              <a:rPr lang="en-US" sz="1200" b="0" i="0" u="none" strike="noStrike" kern="1200" baseline="0" dirty="0" smtClean="0">
                <a:solidFill>
                  <a:schemeClr val="tx1"/>
                </a:solidFill>
                <a:latin typeface="+mn-lt"/>
                <a:ea typeface="+mn-ea"/>
                <a:cs typeface="+mn-cs"/>
              </a:rPr>
              <a:t> and highly-customizable ACLs. </a:t>
            </a:r>
          </a:p>
          <a:p>
            <a:endParaRPr lang="en-US" sz="1200" b="0" i="0" u="none" strike="noStrike" kern="1200" baseline="0" dirty="0" smtClean="0">
              <a:solidFill>
                <a:schemeClr val="tx1"/>
              </a:solidFill>
              <a:latin typeface="+mn-lt"/>
              <a:ea typeface="+mn-ea"/>
              <a:cs typeface="+mn-cs"/>
            </a:endParaRPr>
          </a:p>
          <a:p>
            <a:r>
              <a:rPr lang="en-US" dirty="0" smtClean="0"/>
              <a:t>ACL = A</a:t>
            </a:r>
            <a:r>
              <a:rPr lang="en-US" i="1" dirty="0" smtClean="0"/>
              <a:t>ccess Control List</a:t>
            </a:r>
            <a:r>
              <a:rPr lang="en-US" dirty="0" smtClean="0"/>
              <a:t> = list of permissions attached to an object</a:t>
            </a:r>
          </a:p>
          <a:p>
            <a:endParaRPr lang="en-US" baseline="0" dirty="0" smtClean="0"/>
          </a:p>
          <a:p>
            <a:r>
              <a:rPr lang="en-US" baseline="0" dirty="0" err="1" smtClean="0"/>
              <a:t>accessMode</a:t>
            </a:r>
            <a:r>
              <a:rPr lang="en-US" baseline="0" dirty="0" smtClean="0"/>
              <a:t> = allow, or ask</a:t>
            </a:r>
          </a:p>
        </p:txBody>
      </p:sp>
      <p:sp>
        <p:nvSpPr>
          <p:cNvPr id="4" name="Slide Number Placeholder 3"/>
          <p:cNvSpPr>
            <a:spLocks noGrp="1"/>
          </p:cNvSpPr>
          <p:nvPr>
            <p:ph type="sldNum" sz="quarter" idx="10"/>
          </p:nvPr>
        </p:nvSpPr>
        <p:spPr/>
        <p:txBody>
          <a:bodyPr/>
          <a:lstStyle/>
          <a:p>
            <a:fld id="{A2D4A376-B6F4-42E2-ABE2-255148FB0556}" type="slidenum">
              <a:rPr lang="en-US" smtClean="0"/>
              <a:t>17</a:t>
            </a:fld>
            <a:endParaRPr lang="en-US"/>
          </a:p>
        </p:txBody>
      </p:sp>
    </p:spTree>
    <p:extLst>
      <p:ext uri="{BB962C8B-B14F-4D97-AF65-F5344CB8AC3E}">
        <p14:creationId xmlns:p14="http://schemas.microsoft.com/office/powerpoint/2010/main" val="2247554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main advantage of </a:t>
            </a:r>
            <a:r>
              <a:rPr lang="en-US" baseline="0" dirty="0" err="1" smtClean="0"/>
              <a:t>Datalog</a:t>
            </a:r>
            <a:r>
              <a:rPr lang="en-US" baseline="0" dirty="0" smtClean="0"/>
              <a:t> over ACLs is its simplicity. ACLs can be more expressive, assuming we extend them to include time and applications. But they are hard for users to program [33] and hard to aggregate and summarize. We are not the first to propose the use of </a:t>
            </a:r>
            <a:r>
              <a:rPr lang="en-US" baseline="0" dirty="0" err="1" smtClean="0"/>
              <a:t>Datalog</a:t>
            </a:r>
            <a:r>
              <a:rPr lang="en-US" baseline="0" dirty="0" smtClean="0"/>
              <a:t> for access control, but its use can require major extensions to accommodate policies of complex environments [32]. We find that the needs of the home environment can be met without such extensions.</a:t>
            </a:r>
          </a:p>
          <a:p>
            <a:r>
              <a:rPr lang="en-US" baseline="0" dirty="0" smtClean="0"/>
              <a:t> </a:t>
            </a:r>
          </a:p>
          <a:p>
            <a:r>
              <a:rPr lang="en-US" baseline="0" dirty="0" smtClean="0"/>
              <a:t>Past systems looking to simplify access control have explored using a simple table [38] with the principals along one axis and the objects along the other with each cell specifying if access should be allowed. While promising, this approach does not scale well beyond two dimensions and our interviews indicated that time and application were both required dimensions.</a:t>
            </a:r>
          </a:p>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18</a:t>
            </a:fld>
            <a:endParaRPr lang="en-US"/>
          </a:p>
        </p:txBody>
      </p:sp>
    </p:spTree>
    <p:extLst>
      <p:ext uri="{BB962C8B-B14F-4D97-AF65-F5344CB8AC3E}">
        <p14:creationId xmlns:p14="http://schemas.microsoft.com/office/powerpoint/2010/main" val="344275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application layer is where developer-written code runs to use and compose the devices in the home.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key feature that HomeOS provides at app layer is the ability to ascertain </a:t>
            </a:r>
            <a:r>
              <a:rPr lang="en-US" sz="1200" b="1" i="0" u="none" strike="noStrike" kern="1200" baseline="0" dirty="0" smtClean="0">
                <a:solidFill>
                  <a:schemeClr val="tx1"/>
                </a:solidFill>
                <a:latin typeface="+mn-lt"/>
                <a:ea typeface="+mn-ea"/>
                <a:cs typeface="+mn-cs"/>
              </a:rPr>
              <a:t>if an application is compatible with the home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 Today, when users bring software home, they have little assurance that it will work in their environment.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HomeOS applications provide a manifest describing what services they need to function. </a:t>
            </a:r>
          </a:p>
          <a:p>
            <a:r>
              <a:rPr lang="en-US" sz="1200" b="0" i="0" u="none" strike="noStrike" kern="1200" baseline="0" dirty="0" smtClean="0">
                <a:solidFill>
                  <a:schemeClr val="tx1"/>
                </a:solidFill>
                <a:latin typeface="+mn-lt"/>
                <a:ea typeface="+mn-ea"/>
                <a:cs typeface="+mn-cs"/>
              </a:rPr>
              <a:t> - Helps check compatibility. </a:t>
            </a:r>
          </a:p>
          <a:p>
            <a:r>
              <a:rPr lang="en-US" sz="1200" b="0" i="0" u="none" strike="noStrike" kern="1200" baseline="0" dirty="0" smtClean="0">
                <a:solidFill>
                  <a:schemeClr val="tx1"/>
                </a:solidFill>
                <a:latin typeface="+mn-lt"/>
                <a:ea typeface="+mn-ea"/>
                <a:cs typeface="+mn-cs"/>
              </a:rPr>
              <a:t> - If not compatible, HomeOS can also determine what additional devices are needed.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Explain manifests.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current manifest descriptions cannot encode complex requirements (e.g., two devices in the same room). </a:t>
            </a:r>
          </a:p>
          <a:p>
            <a:r>
              <a:rPr lang="en-US" sz="1200" b="0" i="0" u="none" strike="noStrike" kern="1200" baseline="0" dirty="0" smtClean="0">
                <a:solidFill>
                  <a:schemeClr val="tx1"/>
                </a:solidFill>
                <a:latin typeface="+mn-lt"/>
                <a:ea typeface="+mn-ea"/>
                <a:cs typeface="+mn-cs"/>
              </a:rPr>
              <a:t>  - They handle what we deem as the common case. </a:t>
            </a:r>
          </a:p>
          <a:p>
            <a:r>
              <a:rPr lang="en-US" sz="1200" b="0" i="0" u="none" strike="noStrike" kern="1200" baseline="0" dirty="0" smtClean="0">
                <a:solidFill>
                  <a:schemeClr val="tx1"/>
                </a:solidFill>
                <a:latin typeface="+mn-lt"/>
                <a:ea typeface="+mn-ea"/>
                <a:cs typeface="+mn-cs"/>
              </a:rPr>
              <a:t>  - Can extend later if needed</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19</a:t>
            </a:fld>
            <a:endParaRPr lang="en-US"/>
          </a:p>
        </p:txBody>
      </p:sp>
    </p:spTree>
    <p:extLst>
      <p:ext uri="{BB962C8B-B14F-4D97-AF65-F5344CB8AC3E}">
        <p14:creationId xmlns:p14="http://schemas.microsoft.com/office/powerpoint/2010/main" val="163111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under heavy load, we are able to keep latencies below 2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This is two orders of magnitude lower than the interactive response time guideline of 100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[18], which means that applications can compose several services and allow for network delays before responding to the user.</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odd increase in latency when the offered load is low (between 100 and 3000 operations per second) is an artifact of the </a:t>
            </a:r>
            <a:r>
              <a:rPr lang="en-US" sz="1200" kern="1200" dirty="0" err="1" smtClean="0">
                <a:solidFill>
                  <a:schemeClr val="tx1"/>
                </a:solidFill>
                <a:effectLst/>
                <a:latin typeface="+mn-lt"/>
                <a:ea typeface="+mn-ea"/>
                <a:cs typeface="+mn-cs"/>
              </a:rPr>
              <a:t>ThreadPool</a:t>
            </a:r>
            <a:r>
              <a:rPr lang="en-US" sz="1200" kern="1200" dirty="0" smtClean="0">
                <a:solidFill>
                  <a:schemeClr val="tx1"/>
                </a:solidFill>
                <a:effectLst/>
                <a:latin typeface="+mn-lt"/>
                <a:ea typeface="+mn-ea"/>
                <a:cs typeface="+mn-cs"/>
              </a:rPr>
              <a:t> scheduling rapidly switching between threads when each thread offers substantially lower load than what the machine can handle. We found it to persist across other </a:t>
            </a:r>
            <a:r>
              <a:rPr lang="en-US" sz="1200" kern="1200" dirty="0" err="1" smtClean="0">
                <a:solidFill>
                  <a:schemeClr val="tx1"/>
                </a:solidFill>
                <a:effectLst/>
                <a:latin typeface="+mn-lt"/>
                <a:ea typeface="+mn-ea"/>
                <a:cs typeface="+mn-cs"/>
              </a:rPr>
              <a:t>microbench</a:t>
            </a:r>
            <a:r>
              <a:rPr lang="en-US" sz="1200" kern="1200" dirty="0" smtClean="0">
                <a:solidFill>
                  <a:schemeClr val="tx1"/>
                </a:solidFill>
                <a:effectLst/>
                <a:latin typeface="+mn-lt"/>
                <a:ea typeface="+mn-ea"/>
                <a:cs typeface="+mn-cs"/>
              </a:rPr>
              <a:t>- marks as well. </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20</a:t>
            </a:fld>
            <a:endParaRPr lang="en-US"/>
          </a:p>
        </p:txBody>
      </p:sp>
    </p:spTree>
    <p:extLst>
      <p:ext uri="{BB962C8B-B14F-4D97-AF65-F5344CB8AC3E}">
        <p14:creationId xmlns:p14="http://schemas.microsoft.com/office/powerpoint/2010/main" val="72571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Publish-Subscribe</a:t>
            </a:r>
          </a:p>
          <a:p>
            <a:pPr marL="171450" indent="-171450">
              <a:buFontTx/>
              <a:buChar char="•"/>
            </a:pPr>
            <a:r>
              <a:rPr lang="en-US" dirty="0" smtClean="0"/>
              <a:t>REST</a:t>
            </a:r>
          </a:p>
          <a:p>
            <a:pPr marL="171450" indent="-171450">
              <a:buFontTx/>
              <a:buChar char="•"/>
            </a:pPr>
            <a:r>
              <a:rPr lang="en-US" dirty="0" smtClean="0"/>
              <a:t>SOAP</a:t>
            </a:r>
          </a:p>
          <a:p>
            <a:pPr marL="171450" indent="-171450">
              <a:buFontTx/>
              <a:buChar char="•"/>
            </a:pPr>
            <a:r>
              <a:rPr lang="en-US" dirty="0" smtClean="0"/>
              <a:t>Write a networked</a:t>
            </a:r>
            <a:r>
              <a:rPr lang="en-US" baseline="0" dirty="0" smtClean="0"/>
              <a:t> app (top layer)</a:t>
            </a:r>
          </a:p>
          <a:p>
            <a:pPr marL="171450" indent="-171450">
              <a:buFontTx/>
              <a:buChar char="•"/>
            </a:pPr>
            <a:r>
              <a:rPr lang="en-US" baseline="0" dirty="0" smtClean="0"/>
              <a:t>Middleware</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a:t>
            </a:fld>
            <a:endParaRPr lang="en-US"/>
          </a:p>
        </p:txBody>
      </p:sp>
    </p:spTree>
    <p:extLst>
      <p:ext uri="{BB962C8B-B14F-4D97-AF65-F5344CB8AC3E}">
        <p14:creationId xmlns:p14="http://schemas.microsoft.com/office/powerpoint/2010/main" val="247006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a:t>
            </a:r>
            <a:r>
              <a:rPr lang="en-US" sz="1200" kern="1200" dirty="0" err="1" smtClean="0">
                <a:solidFill>
                  <a:schemeClr val="tx1"/>
                </a:solidFill>
                <a:effectLst/>
                <a:latin typeface="+mn-lt"/>
                <a:ea typeface="+mn-ea"/>
                <a:cs typeface="+mn-cs"/>
              </a:rPr>
              <a:t>AppDomain</a:t>
            </a:r>
            <a:r>
              <a:rPr lang="en-US" sz="1200" kern="1200" dirty="0" smtClean="0">
                <a:solidFill>
                  <a:schemeClr val="tx1"/>
                </a:solidFill>
                <a:effectLst/>
                <a:latin typeface="+mn-lt"/>
                <a:ea typeface="+mn-ea"/>
                <a:cs typeface="+mn-cs"/>
              </a:rPr>
              <a:t> isolation, </a:t>
            </a:r>
            <a:r>
              <a:rPr lang="en-US" sz="1200" kern="1200" dirty="0" err="1" smtClean="0">
                <a:solidFill>
                  <a:schemeClr val="tx1"/>
                </a:solidFill>
                <a:effectLst/>
                <a:latin typeface="+mn-lt"/>
                <a:ea typeface="+mn-ea"/>
                <a:cs typeface="+mn-cs"/>
              </a:rPr>
              <a:t>HomeOS</a:t>
            </a:r>
            <a:r>
              <a:rPr lang="en-US" sz="1200" kern="1200" dirty="0" smtClean="0">
                <a:solidFill>
                  <a:schemeClr val="tx1"/>
                </a:solidFill>
                <a:effectLst/>
                <a:latin typeface="+mn-lt"/>
                <a:ea typeface="+mn-ea"/>
                <a:cs typeface="+mn-cs"/>
              </a:rPr>
              <a:t> handles approximately 8,250 operation invocations per second, while with no isolation the system can handle nearly 11,300 operation invocations per second. This level of performance has been well-beyond what was required for any of our current deployments.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21</a:t>
            </a:fld>
            <a:endParaRPr lang="en-US"/>
          </a:p>
        </p:txBody>
      </p:sp>
    </p:spTree>
    <p:extLst>
      <p:ext uri="{BB962C8B-B14F-4D97-AF65-F5344CB8AC3E}">
        <p14:creationId xmlns:p14="http://schemas.microsoft.com/office/powerpoint/2010/main" val="332470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experiences</a:t>
            </a:r>
          </a:p>
          <a:p>
            <a:pPr marL="171450" indent="-171450">
              <a:buFontTx/>
              <a:buChar char="•"/>
            </a:pPr>
            <a:r>
              <a:rPr lang="en-US" baseline="0" dirty="0" smtClean="0"/>
              <a:t>Developed real apps</a:t>
            </a:r>
          </a:p>
          <a:p>
            <a:endParaRPr lang="en-US" dirty="0" smtClean="0"/>
          </a:p>
          <a:p>
            <a:pPr marL="171450" indent="-171450">
              <a:buFontTx/>
              <a:buChar char="•"/>
            </a:pPr>
            <a:r>
              <a:rPr lang="en-US" dirty="0" smtClean="0"/>
              <a:t>Controlled</a:t>
            </a:r>
          </a:p>
          <a:p>
            <a:pPr marL="628650" lvl="1" indent="-171450">
              <a:buFontTx/>
              <a:buChar char="•"/>
            </a:pPr>
            <a:r>
              <a:rPr lang="en-US" dirty="0" smtClean="0"/>
              <a:t>Developers</a:t>
            </a:r>
            <a:endParaRPr lang="en-US" dirty="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Custom Lights Per-User</a:t>
            </a:r>
            <a:r>
              <a:rPr lang="en-US" sz="1200" kern="1200" dirty="0" smtClean="0">
                <a:solidFill>
                  <a:schemeClr val="tx1"/>
                </a:solidFill>
                <a:effectLst/>
                <a:latin typeface="+mn-lt"/>
                <a:ea typeface="+mn-ea"/>
                <a:cs typeface="+mn-cs"/>
              </a:rPr>
              <a:t>” will adjust the lights in any room based on its occupant’s preferences </a:t>
            </a:r>
            <a:endParaRPr lang="en-US" dirty="0" smtClean="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Music Follows the Lights</a:t>
            </a:r>
            <a:r>
              <a:rPr lang="en-US" sz="1200" kern="1200" dirty="0" smtClean="0">
                <a:solidFill>
                  <a:schemeClr val="tx1"/>
                </a:solidFill>
                <a:effectLst/>
                <a:latin typeface="+mn-lt"/>
                <a:ea typeface="+mn-ea"/>
                <a:cs typeface="+mn-cs"/>
              </a:rPr>
              <a:t>” finds all lights and media devices in the house, registers for changes to the lights’ status and plays music (from a media server) on an audio device in rooms with lights that are 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kern="1200" dirty="0" smtClean="0">
                <a:solidFill>
                  <a:schemeClr val="tx1"/>
                </a:solidFill>
                <a:effectLst/>
                <a:latin typeface="+mn-lt"/>
                <a:ea typeface="+mn-ea"/>
                <a:cs typeface="+mn-cs"/>
              </a:rPr>
              <a:t>Users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Evaluate whether our management primitives and interfaces are easy enough for non-expert home users to use. Task</a:t>
            </a:r>
            <a:r>
              <a:rPr lang="en-US" sz="1200" kern="1200" baseline="0" dirty="0" smtClean="0">
                <a:solidFill>
                  <a:schemeClr val="tx1"/>
                </a:solidFill>
                <a:effectLst/>
                <a:latin typeface="+mn-lt"/>
                <a:ea typeface="+mn-ea"/>
                <a:cs typeface="+mn-cs"/>
              </a:rPr>
              <a:t> list in figure 8(b)</a:t>
            </a:r>
            <a:endParaRPr lang="en-US" dirty="0" smtClean="0"/>
          </a:p>
          <a:p>
            <a:pPr marL="1085850" marR="0" lvl="2"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085850" lvl="2" indent="-171450">
              <a:buFontTx/>
              <a:buChar char="•"/>
            </a:pPr>
            <a:endParaRPr lang="en-US"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22</a:t>
            </a:fld>
            <a:endParaRPr lang="en-US"/>
          </a:p>
        </p:txBody>
      </p:sp>
    </p:spTree>
    <p:extLst>
      <p:ext uri="{BB962C8B-B14F-4D97-AF65-F5344CB8AC3E}">
        <p14:creationId xmlns:p14="http://schemas.microsoft.com/office/powerpoint/2010/main" val="778449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could manage: We did not provide any support beyond basic</a:t>
            </a:r>
            <a:r>
              <a:rPr lang="en-US" baseline="0" dirty="0" smtClean="0"/>
              <a:t> </a:t>
            </a:r>
            <a:r>
              <a:rPr lang="en-US" dirty="0" smtClean="0"/>
              <a:t>documentation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Organic </a:t>
            </a:r>
            <a:r>
              <a:rPr lang="en-US" dirty="0" smtClean="0"/>
              <a:t>growth</a:t>
            </a:r>
            <a:r>
              <a:rPr lang="en-US" baseline="0" dirty="0" smtClean="0"/>
              <a:t> was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Developers: DCL-DFL split </a:t>
            </a:r>
            <a:r>
              <a:rPr lang="en-US" dirty="0" smtClean="0"/>
              <a:t>was</a:t>
            </a:r>
            <a:r>
              <a:rPr lang="en-US" baseline="0" dirty="0" smtClean="0"/>
              <a:t> viewed as needed</a:t>
            </a:r>
            <a:r>
              <a:rPr lang="en-US" dirty="0" smtClean="0"/>
              <a:t> </a:t>
            </a:r>
            <a:r>
              <a:rPr lang="en-US" dirty="0" smtClean="0"/>
              <a:t>later in </a:t>
            </a:r>
            <a:r>
              <a:rPr lang="en-US" dirty="0" smtClean="0"/>
              <a:t>some</a:t>
            </a:r>
            <a:r>
              <a:rPr lang="en-US" baseline="0" dirty="0" smtClean="0"/>
              <a:t> cases</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23</a:t>
            </a:fld>
            <a:endParaRPr lang="en-US"/>
          </a:p>
        </p:txBody>
      </p:sp>
    </p:spTree>
    <p:extLst>
      <p:ext uri="{BB962C8B-B14F-4D97-AF65-F5344CB8AC3E}">
        <p14:creationId xmlns:p14="http://schemas.microsoft.com/office/powerpoint/2010/main" val="1605486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Interoperability protocols reveal limited information (protocols</a:t>
            </a:r>
            <a:r>
              <a:rPr lang="en-US" sz="1200" baseline="0" dirty="0" smtClean="0"/>
              <a:t> need more diagnosis support)</a:t>
            </a:r>
            <a:endParaRPr lang="en-US" sz="1200" dirty="0" smtClean="0"/>
          </a:p>
          <a:p>
            <a:r>
              <a:rPr lang="en-US" sz="1200" dirty="0" smtClean="0"/>
              <a:t>E</a:t>
            </a:r>
            <a:r>
              <a:rPr lang="en-US" sz="1200" baseline="0" dirty="0" smtClean="0"/>
              <a:t>ven ICMP would be great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Particularly hurts in the face of decentralized data plane</a:t>
            </a:r>
            <a:endParaRPr lang="en-US" sz="1200" baseline="0" dirty="0" smtClean="0"/>
          </a:p>
          <a:p>
            <a:r>
              <a:rPr lang="en-US" sz="1200" baseline="0" dirty="0" smtClean="0"/>
              <a:t>DLNA was the culprit; need transcoding</a:t>
            </a:r>
          </a:p>
          <a:p>
            <a:endParaRPr lang="en-US" sz="1200" baseline="0" dirty="0" smtClean="0"/>
          </a:p>
          <a:p>
            <a:r>
              <a:rPr lang="en-US" sz="1200" baseline="0" dirty="0" smtClean="0"/>
              <a:t>Set top box showing text over live video not exposed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Hinders rich application development</a:t>
            </a:r>
          </a:p>
        </p:txBody>
      </p:sp>
      <p:sp>
        <p:nvSpPr>
          <p:cNvPr id="4" name="Slide Number Placeholder 3"/>
          <p:cNvSpPr>
            <a:spLocks noGrp="1"/>
          </p:cNvSpPr>
          <p:nvPr>
            <p:ph type="sldNum" sz="quarter" idx="10"/>
          </p:nvPr>
        </p:nvSpPr>
        <p:spPr/>
        <p:txBody>
          <a:bodyPr/>
          <a:lstStyle/>
          <a:p>
            <a:fld id="{A2D4A376-B6F4-42E2-ABE2-255148FB0556}" type="slidenum">
              <a:rPr lang="en-US" smtClean="0"/>
              <a:t>24</a:t>
            </a:fld>
            <a:endParaRPr lang="en-US"/>
          </a:p>
        </p:txBody>
      </p:sp>
    </p:spTree>
    <p:extLst>
      <p:ext uri="{BB962C8B-B14F-4D97-AF65-F5344CB8AC3E}">
        <p14:creationId xmlns:p14="http://schemas.microsoft.com/office/powerpoint/2010/main" val="158742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alternate abstractions and key ideas again.</a:t>
            </a:r>
            <a:endParaRPr lang="en-US" dirty="0" smtClean="0"/>
          </a:p>
          <a:p>
            <a:endParaRPr lang="en-US" dirty="0" smtClean="0"/>
          </a:p>
          <a:p>
            <a:r>
              <a:rPr lang="en-US" dirty="0" smtClean="0"/>
              <a:t>These ideas dropped out of real experiences</a:t>
            </a:r>
            <a:r>
              <a:rPr lang="en-US" baseline="0" dirty="0" smtClean="0"/>
              <a:t>!</a:t>
            </a:r>
          </a:p>
          <a:p>
            <a:endParaRPr lang="en-US" baseline="0" dirty="0" smtClean="0"/>
          </a:p>
          <a:p>
            <a:pPr marL="0" indent="0">
              <a:buNone/>
            </a:pPr>
            <a:r>
              <a:rPr lang="en-US" dirty="0" smtClean="0"/>
              <a:t>For more info and to request code:</a:t>
            </a:r>
            <a:r>
              <a:rPr lang="en-US" baseline="0" dirty="0" smtClean="0"/>
              <a:t> </a:t>
            </a:r>
            <a:r>
              <a:rPr lang="en-US" dirty="0" smtClean="0">
                <a:hlinkClick r:id="rId3"/>
              </a:rPr>
              <a:t>http://research.microsoft.com/homeos/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26</a:t>
            </a:fld>
            <a:endParaRPr lang="en-US"/>
          </a:p>
        </p:txBody>
      </p:sp>
    </p:spTree>
    <p:extLst>
      <p:ext uri="{BB962C8B-B14F-4D97-AF65-F5344CB8AC3E}">
        <p14:creationId xmlns:p14="http://schemas.microsoft.com/office/powerpoint/2010/main" val="2437428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Microsoft Bob was designed for </a:t>
            </a:r>
            <a:r>
              <a:rPr lang="en-US" dirty="0" smtClean="0">
                <a:hlinkClick r:id="rId3" tooltip="Windows 95"/>
              </a:rPr>
              <a:t>Windows 95</a:t>
            </a:r>
            <a:r>
              <a:rPr lang="en-US" dirty="0" smtClean="0"/>
              <a:t> and </a:t>
            </a:r>
            <a:r>
              <a:rPr lang="en-US" dirty="0" smtClean="0">
                <a:hlinkClick r:id="rId4" tooltip="Windows NT"/>
              </a:rPr>
              <a:t>Windows NT</a:t>
            </a:r>
            <a:r>
              <a:rPr lang="en-US" dirty="0" smtClean="0"/>
              <a:t>, and intended to be a user-friendly interface for Microsoft Windows.</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27</a:t>
            </a:fld>
            <a:endParaRPr lang="en-US"/>
          </a:p>
        </p:txBody>
      </p:sp>
    </p:spTree>
    <p:extLst>
      <p:ext uri="{BB962C8B-B14F-4D97-AF65-F5344CB8AC3E}">
        <p14:creationId xmlns:p14="http://schemas.microsoft.com/office/powerpoint/2010/main" val="212259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PC-like means, devices are</a:t>
            </a:r>
            <a:r>
              <a:rPr lang="en-US" baseline="0" dirty="0" smtClean="0"/>
              <a:t> peripherals basically, and they look attached to the PC</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3</a:t>
            </a:fld>
            <a:endParaRPr lang="en-US"/>
          </a:p>
        </p:txBody>
      </p:sp>
    </p:spTree>
    <p:extLst>
      <p:ext uri="{BB962C8B-B14F-4D97-AF65-F5344CB8AC3E}">
        <p14:creationId xmlns:p14="http://schemas.microsoft.com/office/powerpoint/2010/main" val="143150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a:t>
            </a:r>
            <a:r>
              <a:rPr lang="en-US" baseline="0" dirty="0" smtClean="0"/>
              <a:t> this project started by asking one question: It’s the future, where’s my </a:t>
            </a:r>
            <a:r>
              <a:rPr lang="en-US" baseline="0" dirty="0" smtClean="0"/>
              <a:t>smart-home?</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t>
            </a:r>
            <a:r>
              <a:rPr lang="en-US" b="1" dirty="0" smtClean="0"/>
              <a:t>ultiple </a:t>
            </a:r>
            <a:r>
              <a:rPr lang="en-US" b="1" dirty="0" smtClean="0"/>
              <a:t>devices</a:t>
            </a:r>
            <a:r>
              <a:rPr lang="en-US" dirty="0" smtClean="0"/>
              <a:t> </a:t>
            </a:r>
            <a:r>
              <a:rPr lang="en-US" dirty="0" smtClean="0">
                <a:solidFill>
                  <a:schemeClr val="tx1"/>
                </a:solidFill>
              </a:rPr>
              <a:t>cooperate </a:t>
            </a:r>
            <a:r>
              <a:rPr lang="en-US" dirty="0" smtClean="0"/>
              <a:t>to </a:t>
            </a:r>
            <a:r>
              <a:rPr lang="en-US" sz="1400" b="1" dirty="0" smtClean="0"/>
              <a:t>cater to users’ wishes</a:t>
            </a:r>
            <a:r>
              <a:rPr lang="en-US" dirty="0" smtClean="0"/>
              <a:t> with little or no effort</a:t>
            </a:r>
            <a:r>
              <a:rPr lang="en-US" dirty="0" smtClean="0"/>
              <a:t>”.</a:t>
            </a:r>
            <a:r>
              <a:rPr lang="en-US" baseline="0" dirty="0" smtClean="0"/>
              <a:t> PCs</a:t>
            </a:r>
            <a:r>
              <a:rPr lang="en-US" baseline="0" dirty="0" smtClean="0"/>
              <a:t>, </a:t>
            </a:r>
            <a:r>
              <a:rPr lang="en-US" baseline="0" dirty="0" smtClean="0"/>
              <a:t>cameras</a:t>
            </a:r>
            <a:r>
              <a:rPr lang="en-US" baseline="0" dirty="0" smtClean="0"/>
              <a:t>, </a:t>
            </a:r>
            <a:r>
              <a:rPr lang="en-US" baseline="0" dirty="0" smtClean="0"/>
              <a:t>thermostats</a:t>
            </a:r>
            <a:r>
              <a:rPr lang="en-US" baseline="0" dirty="0" smtClean="0"/>
              <a:t>, </a:t>
            </a:r>
            <a:r>
              <a:rPr lang="en-US" baseline="0" dirty="0" smtClean="0"/>
              <a:t>locks</a:t>
            </a:r>
            <a:r>
              <a:rPr lang="en-US" baseline="0" dirty="0" smtClean="0"/>
              <a:t>, </a:t>
            </a:r>
            <a:r>
              <a:rPr lang="en-US" baseline="0" dirty="0" smtClean="0"/>
              <a:t>TVs </a:t>
            </a:r>
            <a:r>
              <a:rPr lang="en-US" baseline="0" dirty="0" smtClean="0"/>
              <a:t>and pretty much everything else. </a:t>
            </a:r>
            <a:r>
              <a:rPr lang="en-US" baseline="0" dirty="0" smtClean="0"/>
              <a:t>Think </a:t>
            </a:r>
            <a:r>
              <a:rPr lang="en-US" baseline="0" dirty="0" smtClean="0"/>
              <a:t>of </a:t>
            </a:r>
            <a:r>
              <a:rPr lang="en-US" b="1" baseline="0" dirty="0" smtClean="0"/>
              <a:t>logical tasks that span these devices</a:t>
            </a:r>
            <a:r>
              <a:rPr lang="en-US" baseline="0" dirty="0" smtClean="0"/>
              <a:t> to accomplish something useful, like climate control, an alert system or keyless entry.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Devices are 50-100$</a:t>
            </a:r>
            <a:endParaRPr lang="en-US"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4</a:t>
            </a:fld>
            <a:endParaRPr lang="en-US"/>
          </a:p>
        </p:txBody>
      </p:sp>
    </p:spTree>
    <p:extLst>
      <p:ext uri="{BB962C8B-B14F-4D97-AF65-F5344CB8AC3E}">
        <p14:creationId xmlns:p14="http://schemas.microsoft.com/office/powerpoint/2010/main" val="305394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things cost ~$50–100 these days: locks, lights, thermostats, even window-blind actuators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Pictures:</a:t>
            </a:r>
            <a:r>
              <a:rPr lang="en-US" baseline="0" dirty="0" smtClean="0"/>
              <a:t> </a:t>
            </a:r>
            <a:r>
              <a:rPr lang="en-US" dirty="0" smtClean="0"/>
              <a:t>Georgia Tech Aware Home</a:t>
            </a:r>
            <a:r>
              <a:rPr lang="en-US" baseline="0" dirty="0" smtClean="0"/>
              <a:t>, Microsoft Home of the Future, Disney’s Smart House</a:t>
            </a:r>
          </a:p>
        </p:txBody>
      </p:sp>
      <p:sp>
        <p:nvSpPr>
          <p:cNvPr id="4" name="Slide Number Placeholder 3"/>
          <p:cNvSpPr>
            <a:spLocks noGrp="1"/>
          </p:cNvSpPr>
          <p:nvPr>
            <p:ph type="sldNum" sz="quarter" idx="10"/>
          </p:nvPr>
        </p:nvSpPr>
        <p:spPr/>
        <p:txBody>
          <a:bodyPr/>
          <a:lstStyle/>
          <a:p>
            <a:fld id="{A2D4A376-B6F4-42E2-ABE2-255148FB0556}" type="slidenum">
              <a:rPr lang="en-US" smtClean="0"/>
              <a:t>5</a:t>
            </a:fld>
            <a:endParaRPr lang="en-US"/>
          </a:p>
        </p:txBody>
      </p:sp>
    </p:spTree>
    <p:extLst>
      <p:ext uri="{BB962C8B-B14F-4D97-AF65-F5344CB8AC3E}">
        <p14:creationId xmlns:p14="http://schemas.microsoft.com/office/powerpoint/2010/main" val="305394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W</a:t>
            </a:r>
            <a:r>
              <a:rPr lang="en-US" sz="1200" b="0" i="0" u="none" strike="noStrike" kern="1200" baseline="0" dirty="0" smtClean="0">
                <a:solidFill>
                  <a:schemeClr val="tx1"/>
                </a:solidFill>
                <a:latin typeface="+mn-lt"/>
                <a:ea typeface="+mn-ea"/>
                <a:cs typeface="+mn-cs"/>
              </a:rPr>
              <a:t>e also learned from these people why the </a:t>
            </a:r>
            <a:r>
              <a:rPr lang="en-US" sz="1200" b="0" i="0" u="none" strike="noStrike" kern="1200" baseline="0" dirty="0" smtClean="0">
                <a:solidFill>
                  <a:schemeClr val="tx1"/>
                </a:solidFill>
                <a:latin typeface="+mn-lt"/>
                <a:ea typeface="+mn-ea"/>
                <a:cs typeface="+mn-cs"/>
              </a:rPr>
              <a:t>smart-home </a:t>
            </a:r>
            <a:r>
              <a:rPr lang="en-US" sz="1200" b="0" i="0" u="none" strike="noStrike" kern="1200" baseline="0" dirty="0" smtClean="0">
                <a:solidFill>
                  <a:schemeClr val="tx1"/>
                </a:solidFill>
                <a:latin typeface="+mn-lt"/>
                <a:ea typeface="+mn-ea"/>
                <a:cs typeface="+mn-cs"/>
              </a:rPr>
              <a:t>technology is not ready for mainstream.</a:t>
            </a:r>
          </a:p>
        </p:txBody>
      </p:sp>
      <p:sp>
        <p:nvSpPr>
          <p:cNvPr id="4" name="Slide Number Placeholder 3"/>
          <p:cNvSpPr>
            <a:spLocks noGrp="1"/>
          </p:cNvSpPr>
          <p:nvPr>
            <p:ph type="sldNum" sz="quarter" idx="10"/>
          </p:nvPr>
        </p:nvSpPr>
        <p:spPr/>
        <p:txBody>
          <a:bodyPr/>
          <a:lstStyle/>
          <a:p>
            <a:fld id="{A2D4A376-B6F4-42E2-ABE2-255148FB0556}" type="slidenum">
              <a:rPr lang="en-US" smtClean="0"/>
              <a:t>6</a:t>
            </a:fld>
            <a:endParaRPr lang="en-US"/>
          </a:p>
        </p:txBody>
      </p:sp>
    </p:spTree>
    <p:extLst>
      <p:ext uri="{BB962C8B-B14F-4D97-AF65-F5344CB8AC3E}">
        <p14:creationId xmlns:p14="http://schemas.microsoft.com/office/powerpoint/2010/main" val="41207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focus on the last two problems</a:t>
            </a:r>
            <a:r>
              <a:rPr lang="en-US" sz="1200" b="0" i="0" u="none" strike="noStrike" kern="1200" baseline="0" dirty="0" smtClean="0">
                <a:solidFill>
                  <a:schemeClr val="tx1"/>
                </a:solidFill>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Device </a:t>
            </a:r>
            <a:r>
              <a:rPr lang="en-US" sz="1200" b="0" i="0" u="none" strike="noStrike" kern="1200" baseline="0" dirty="0" smtClean="0">
                <a:solidFill>
                  <a:schemeClr val="tx1"/>
                </a:solidFill>
                <a:latin typeface="+mn-lt"/>
                <a:ea typeface="+mn-ea"/>
                <a:cs typeface="+mn-cs"/>
              </a:rPr>
              <a:t>vendors are already taking care of the first </a:t>
            </a:r>
            <a:r>
              <a:rPr lang="en-US" sz="1200" b="0" i="0" u="none" strike="noStrike" kern="1200" baseline="0" dirty="0" smtClean="0">
                <a:solidFill>
                  <a:schemeClr val="tx1"/>
                </a:solidFill>
                <a:latin typeface="+mn-lt"/>
                <a:ea typeface="+mn-ea"/>
                <a:cs typeface="+mn-cs"/>
              </a:rPr>
              <a:t>one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Wireless </a:t>
            </a:r>
            <a:r>
              <a:rPr lang="en-US" sz="1200" b="0" i="0" u="none" strike="noStrike" kern="1200" baseline="0" dirty="0" smtClean="0">
                <a:solidFill>
                  <a:schemeClr val="tx1"/>
                </a:solidFill>
                <a:latin typeface="+mn-lt"/>
                <a:ea typeface="+mn-ea"/>
                <a:cs typeface="+mn-cs"/>
              </a:rPr>
              <a:t>is becoming </a:t>
            </a:r>
            <a:r>
              <a:rPr lang="en-US" sz="1200" b="0" i="0" u="none" strike="noStrike" kern="1200" baseline="0" dirty="0" smtClean="0">
                <a:solidFill>
                  <a:schemeClr val="tx1"/>
                </a:solidFill>
                <a:latin typeface="+mn-lt"/>
                <a:ea typeface="+mn-ea"/>
                <a:cs typeface="+mn-cs"/>
              </a:rPr>
              <a:t>commonplace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Low</a:t>
            </a:r>
            <a:r>
              <a:rPr lang="en-US" sz="1200" b="0" i="0" u="none" strike="noStrike" kern="1200" baseline="0" dirty="0" smtClean="0">
                <a:solidFill>
                  <a:schemeClr val="tx1"/>
                </a:solidFill>
                <a:latin typeface="+mn-lt"/>
                <a:ea typeface="+mn-ea"/>
                <a:cs typeface="+mn-cs"/>
              </a:rPr>
              <a:t>-voltage devices are moving to regular voltage.</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8</a:t>
            </a:fld>
            <a:endParaRPr lang="en-US"/>
          </a:p>
        </p:txBody>
      </p:sp>
    </p:spTree>
    <p:extLst>
      <p:ext uri="{BB962C8B-B14F-4D97-AF65-F5344CB8AC3E}">
        <p14:creationId xmlns:p14="http://schemas.microsoft.com/office/powerpoint/2010/main" val="223692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Making extensibility and manageability</a:t>
            </a:r>
            <a:r>
              <a:rPr lang="en-US" b="1" baseline="0" dirty="0" smtClean="0"/>
              <a:t> easy </a:t>
            </a:r>
            <a:r>
              <a:rPr lang="en-US" b="1" dirty="0" smtClean="0"/>
              <a:t>is about finding the right abstractions</a:t>
            </a:r>
            <a:r>
              <a:rPr lang="en-US" dirty="0" smtClean="0"/>
              <a:t>. </a:t>
            </a:r>
            <a:r>
              <a:rPr lang="en-US" baseline="0" dirty="0" smtClean="0"/>
              <a:t>So, what are the main abstractions around which home technology is organized today? There are two.</a:t>
            </a:r>
          </a:p>
          <a:p>
            <a:endParaRPr lang="en-US" baseline="0" dirty="0" smtClean="0"/>
          </a:p>
          <a:p>
            <a:r>
              <a:rPr lang="en-US" baseline="0" dirty="0" smtClean="0"/>
              <a:t>The first abstraction is a </a:t>
            </a:r>
            <a:r>
              <a:rPr lang="en-US" b="1" baseline="0" dirty="0" smtClean="0"/>
              <a:t>network of devices</a:t>
            </a:r>
            <a:r>
              <a:rPr lang="en-US" baseline="0" dirty="0" smtClean="0"/>
              <a:t>. This viewpoint leads one to develop protocols by which devices can talk to each other, that is, </a:t>
            </a:r>
            <a:r>
              <a:rPr lang="en-US" b="1" baseline="0" dirty="0" smtClean="0"/>
              <a:t>interoperability protocols</a:t>
            </a:r>
            <a:r>
              <a:rPr lang="en-US" baseline="0" dirty="0" smtClean="0"/>
              <a:t>. It does not worry so much about how tasks are implemented on top of this network. </a:t>
            </a:r>
          </a:p>
          <a:p>
            <a:endParaRPr lang="en-US" baseline="0" dirty="0" smtClean="0"/>
          </a:p>
          <a:p>
            <a:r>
              <a:rPr lang="en-US" baseline="0" dirty="0" smtClean="0"/>
              <a:t>The second abstraction is of an </a:t>
            </a:r>
            <a:r>
              <a:rPr lang="en-US" b="1" baseline="0" dirty="0" smtClean="0"/>
              <a:t>appliance</a:t>
            </a:r>
            <a:r>
              <a:rPr lang="en-US" baseline="0" dirty="0" smtClean="0"/>
              <a:t>. This views technology as complete, closed systems. It leads to software that is coupled directly with the hardware and works only with the specific devices, and specific </a:t>
            </a:r>
            <a:r>
              <a:rPr lang="en-US" b="1" baseline="0" dirty="0" smtClean="0"/>
              <a:t>(single) vendor</a:t>
            </a:r>
            <a:r>
              <a:rPr lang="en-US" baseline="0" dirty="0" smtClean="0"/>
              <a:t>: vertical integration.</a:t>
            </a:r>
          </a:p>
        </p:txBody>
      </p:sp>
      <p:sp>
        <p:nvSpPr>
          <p:cNvPr id="4" name="Slide Number Placeholder 3"/>
          <p:cNvSpPr>
            <a:spLocks noGrp="1"/>
          </p:cNvSpPr>
          <p:nvPr>
            <p:ph type="sldNum" sz="quarter" idx="10"/>
          </p:nvPr>
        </p:nvSpPr>
        <p:spPr/>
        <p:txBody>
          <a:bodyPr/>
          <a:lstStyle/>
          <a:p>
            <a:fld id="{A2D4A376-B6F4-42E2-ABE2-255148FB0556}" type="slidenum">
              <a:rPr lang="en-US" smtClean="0"/>
              <a:t>9</a:t>
            </a:fld>
            <a:endParaRPr lang="en-US"/>
          </a:p>
        </p:txBody>
      </p:sp>
    </p:spTree>
    <p:extLst>
      <p:ext uri="{BB962C8B-B14F-4D97-AF65-F5344CB8AC3E}">
        <p14:creationId xmlns:p14="http://schemas.microsoft.com/office/powerpoint/2010/main" val="208435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different paradigm</a:t>
            </a:r>
            <a:r>
              <a:rPr lang="en-US" baseline="0" dirty="0" smtClean="0"/>
              <a:t> for organizing technology in the home.</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10</a:t>
            </a:fld>
            <a:endParaRPr lang="en-US"/>
          </a:p>
        </p:txBody>
      </p:sp>
    </p:spTree>
    <p:extLst>
      <p:ext uri="{BB962C8B-B14F-4D97-AF65-F5344CB8AC3E}">
        <p14:creationId xmlns:p14="http://schemas.microsoft.com/office/powerpoint/2010/main" val="401742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C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8.png"/><Relationship Id="rId14" Type="http://schemas.openxmlformats.org/officeDocument/2006/relationships/image" Target="../media/image39.jpeg"/><Relationship Id="rId15" Type="http://schemas.openxmlformats.org/officeDocument/2006/relationships/image" Target="../media/image40.jpeg"/><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27.emf"/><Relationship Id="rId9" Type="http://schemas.openxmlformats.org/officeDocument/2006/relationships/image" Target="../media/image35.png"/><Relationship Id="rId10"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2.png"/><Relationship Id="rId5" Type="http://schemas.openxmlformats.org/officeDocument/2006/relationships/image" Target="../media/image27.emf"/><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8.png"/><Relationship Id="rId11" Type="http://schemas.openxmlformats.org/officeDocument/2006/relationships/image" Target="../media/image40.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8.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8.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wmf"/><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8.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hyperlink" Target="http://en.wikipedia.org/wiki/List_of_operating_systems" TargetMode="External"/><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hyperlink" Target="http://blogs.technet.com/b/microsoft_blog/archive/2011/10/17/behind-the-scenes-of-nui-at-microsoft.aspx" TargetMode="External"/><Relationship Id="rId5" Type="http://schemas.openxmlformats.org/officeDocument/2006/relationships/image" Target="../media/image13.jpeg"/><Relationship Id="rId6" Type="http://schemas.openxmlformats.org/officeDocument/2006/relationships/hyperlink" Target="http://www.imdb.com/media/rm3489111040/tt0192618" TargetMode="External"/><Relationship Id="rId7" Type="http://schemas.openxmlformats.org/officeDocument/2006/relationships/image" Target="../media/image14.jpeg"/><Relationship Id="rId8" Type="http://schemas.openxmlformats.org/officeDocument/2006/relationships/image" Target="../media/image15.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wmf"/><Relationship Id="rId13" Type="http://schemas.openxmlformats.org/officeDocument/2006/relationships/image" Target="../media/image25.wmf"/><Relationship Id="rId14" Type="http://schemas.openxmlformats.org/officeDocument/2006/relationships/image" Target="../media/image26.png"/><Relationship Id="rId15" Type="http://schemas.openxmlformats.org/officeDocument/2006/relationships/image" Target="../media/image27.emf"/><Relationship Id="rId16" Type="http://schemas.openxmlformats.org/officeDocument/2006/relationships/image" Target="../media/image28.pn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16.wmf"/><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wmf"/><Relationship Id="rId8" Type="http://schemas.openxmlformats.org/officeDocument/2006/relationships/image" Target="../media/image20.png"/><Relationship Id="rId9" Type="http://schemas.openxmlformats.org/officeDocument/2006/relationships/image" Target="../media/image21.wmf"/><Relationship Id="rId10" Type="http://schemas.openxmlformats.org/officeDocument/2006/relationships/image" Target="../media/image2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jpeg"/><Relationship Id="rId5" Type="http://schemas.openxmlformats.org/officeDocument/2006/relationships/image" Target="../media/image8.png"/><Relationship Id="rId6" Type="http://schemas.openxmlformats.org/officeDocument/2006/relationships/image" Target="../media/image12.jpe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tags" Target="../tags/tag4.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87375"/>
            <a:ext cx="8534400" cy="1470025"/>
          </a:xfrm>
        </p:spPr>
        <p:txBody>
          <a:bodyPr/>
          <a:lstStyle/>
          <a:p>
            <a:r>
              <a:rPr lang="en-US" b="1" dirty="0" smtClean="0">
                <a:solidFill>
                  <a:srgbClr val="C00000"/>
                </a:solidFill>
              </a:rPr>
              <a:t>An Operating System for the Home</a:t>
            </a:r>
            <a:endParaRPr lang="en-US" b="1" dirty="0">
              <a:solidFill>
                <a:srgbClr val="C00000"/>
              </a:solidFill>
            </a:endParaRPr>
          </a:p>
        </p:txBody>
      </p:sp>
      <p:sp>
        <p:nvSpPr>
          <p:cNvPr id="3" name="Subtitle 2"/>
          <p:cNvSpPr>
            <a:spLocks noGrp="1"/>
          </p:cNvSpPr>
          <p:nvPr>
            <p:ph type="subTitle" idx="1"/>
          </p:nvPr>
        </p:nvSpPr>
        <p:spPr>
          <a:xfrm>
            <a:off x="76200" y="4354342"/>
            <a:ext cx="9006058" cy="1208258"/>
          </a:xfrm>
        </p:spPr>
        <p:txBody>
          <a:bodyPr>
            <a:normAutofit fontScale="77500" lnSpcReduction="20000"/>
          </a:bodyPr>
          <a:lstStyle/>
          <a:p>
            <a:r>
              <a:rPr lang="en-US" sz="3600" dirty="0" smtClean="0">
                <a:solidFill>
                  <a:schemeClr val="tx1"/>
                </a:solidFill>
              </a:rPr>
              <a:t>Colin Dixon (IBM Research)   </a:t>
            </a:r>
            <a:r>
              <a:rPr lang="en-US" sz="3600" dirty="0" err="1" smtClean="0">
                <a:solidFill>
                  <a:schemeClr val="tx1"/>
                </a:solidFill>
              </a:rPr>
              <a:t>Ratul</a:t>
            </a:r>
            <a:r>
              <a:rPr lang="en-US" sz="3600" dirty="0" smtClean="0">
                <a:solidFill>
                  <a:schemeClr val="tx1"/>
                </a:solidFill>
              </a:rPr>
              <a:t> </a:t>
            </a:r>
            <a:r>
              <a:rPr lang="en-US" sz="3600" dirty="0" err="1" smtClean="0">
                <a:solidFill>
                  <a:schemeClr val="tx1"/>
                </a:solidFill>
              </a:rPr>
              <a:t>Mahajan</a:t>
            </a:r>
            <a:r>
              <a:rPr lang="en-US" sz="3600" dirty="0" smtClean="0">
                <a:solidFill>
                  <a:schemeClr val="tx1"/>
                </a:solidFill>
              </a:rPr>
              <a:t>   </a:t>
            </a:r>
            <a:r>
              <a:rPr lang="en-US" sz="3600" dirty="0" err="1" smtClean="0">
                <a:solidFill>
                  <a:schemeClr val="tx1"/>
                </a:solidFill>
              </a:rPr>
              <a:t>Sharad</a:t>
            </a:r>
            <a:r>
              <a:rPr lang="en-US" sz="3600" dirty="0" smtClean="0">
                <a:solidFill>
                  <a:schemeClr val="tx1"/>
                </a:solidFill>
              </a:rPr>
              <a:t> </a:t>
            </a:r>
            <a:r>
              <a:rPr lang="en-US" sz="3600" dirty="0" err="1" smtClean="0">
                <a:solidFill>
                  <a:schemeClr val="tx1"/>
                </a:solidFill>
              </a:rPr>
              <a:t>Agarwal</a:t>
            </a:r>
            <a:endParaRPr lang="en-US" sz="3600" dirty="0" smtClean="0">
              <a:solidFill>
                <a:schemeClr val="tx1"/>
              </a:solidFill>
            </a:endParaRPr>
          </a:p>
          <a:p>
            <a:r>
              <a:rPr lang="en-US" sz="3600" dirty="0" smtClean="0">
                <a:solidFill>
                  <a:schemeClr val="tx1"/>
                </a:solidFill>
              </a:rPr>
              <a:t>A.J. Brush   </a:t>
            </a:r>
            <a:r>
              <a:rPr lang="en-US" sz="3600" dirty="0" err="1" smtClean="0">
                <a:solidFill>
                  <a:schemeClr val="tx1"/>
                </a:solidFill>
              </a:rPr>
              <a:t>Bongshin</a:t>
            </a:r>
            <a:r>
              <a:rPr lang="en-US" sz="3600" dirty="0" smtClean="0">
                <a:solidFill>
                  <a:schemeClr val="tx1"/>
                </a:solidFill>
              </a:rPr>
              <a:t> Lee   Stefan </a:t>
            </a:r>
            <a:r>
              <a:rPr lang="en-US" sz="3600" dirty="0" err="1" smtClean="0">
                <a:solidFill>
                  <a:schemeClr val="tx1"/>
                </a:solidFill>
              </a:rPr>
              <a:t>Saroiu</a:t>
            </a:r>
            <a:r>
              <a:rPr lang="en-US" sz="3600" dirty="0" smtClean="0">
                <a:solidFill>
                  <a:schemeClr val="tx1"/>
                </a:solidFill>
              </a:rPr>
              <a:t>   </a:t>
            </a:r>
            <a:r>
              <a:rPr lang="en-US" sz="3600" dirty="0" err="1" smtClean="0">
                <a:solidFill>
                  <a:schemeClr val="tx1"/>
                </a:solidFill>
              </a:rPr>
              <a:t>Paramvir</a:t>
            </a:r>
            <a:r>
              <a:rPr lang="en-US" sz="3600" dirty="0" smtClean="0">
                <a:solidFill>
                  <a:schemeClr val="tx1"/>
                </a:solidFill>
              </a:rPr>
              <a:t> </a:t>
            </a:r>
            <a:r>
              <a:rPr lang="en-US" sz="3600" dirty="0" err="1" smtClean="0">
                <a:solidFill>
                  <a:schemeClr val="tx1"/>
                </a:solidFill>
              </a:rPr>
              <a:t>Bahl</a:t>
            </a:r>
            <a:endParaRPr lang="en-US" sz="3600" dirty="0" smtClean="0">
              <a:solidFill>
                <a:schemeClr val="tx1"/>
              </a:solidFill>
            </a:endParaRPr>
          </a:p>
        </p:txBody>
      </p:sp>
      <p:pic>
        <p:nvPicPr>
          <p:cNvPr id="1026" name="Picture 2" descr="http://upload.wikimedia.org/wikipedia/en/archive/b/b3/20110309193628!Microsoft_Research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653151"/>
            <a:ext cx="2133600" cy="595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156" y="2514600"/>
            <a:ext cx="4593688" cy="1172856"/>
          </a:xfrm>
          <a:prstGeom prst="rect">
            <a:avLst/>
          </a:prstGeom>
        </p:spPr>
      </p:pic>
    </p:spTree>
    <p:extLst>
      <p:ext uri="{BB962C8B-B14F-4D97-AF65-F5344CB8AC3E}">
        <p14:creationId xmlns:p14="http://schemas.microsoft.com/office/powerpoint/2010/main" val="4112020716"/>
      </p:ext>
    </p:extLst>
  </p:cSld>
  <p:clrMapOvr>
    <a:masterClrMapping/>
  </p:clrMapOvr>
  <mc:AlternateContent xmlns:mc="http://schemas.openxmlformats.org/markup-compatibility/2006" xmlns:p14="http://schemas.microsoft.com/office/powerpoint/2010/main">
    <mc:Choice Requires="p14">
      <p:transition spd="slow" p14:dur="2000" advTm="16079"/>
    </mc:Choice>
    <mc:Fallback xmlns="">
      <p:transition xmlns:p14="http://schemas.microsoft.com/office/powerpoint/2010/main" spd="slow" advTm="1608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home as a PC</a:t>
            </a:r>
            <a:endParaRPr lang="en-US" b="1" dirty="0">
              <a:solidFill>
                <a:srgbClr val="C00000"/>
              </a:solidFill>
            </a:endParaRP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dirty="0"/>
              <a:t>View the home as a </a:t>
            </a:r>
            <a:r>
              <a:rPr lang="en-US" dirty="0" smtClean="0"/>
              <a:t>computer</a:t>
            </a:r>
          </a:p>
          <a:p>
            <a:r>
              <a:rPr lang="en-US" dirty="0" smtClean="0"/>
              <a:t>Networked devices ≈ peripherals (w/drivers)</a:t>
            </a:r>
            <a:endParaRPr lang="en-US" sz="600" dirty="0" smtClean="0"/>
          </a:p>
          <a:p>
            <a:r>
              <a:rPr lang="en-US" dirty="0" smtClean="0"/>
              <a:t>Tasks over these devices </a:t>
            </a:r>
            <a:r>
              <a:rPr lang="en-US" dirty="0"/>
              <a:t>≈ </a:t>
            </a:r>
            <a:r>
              <a:rPr lang="en-US" dirty="0" smtClean="0"/>
              <a:t>applications</a:t>
            </a:r>
            <a:endParaRPr lang="en-US" sz="200" dirty="0"/>
          </a:p>
          <a:p>
            <a:pPr lvl="2"/>
            <a:endParaRPr lang="en-US" dirty="0" smtClean="0"/>
          </a:p>
          <a:p>
            <a:r>
              <a:rPr lang="en-US" dirty="0" smtClean="0"/>
              <a:t>Adding devices </a:t>
            </a:r>
            <a:r>
              <a:rPr lang="en-US" dirty="0"/>
              <a:t>≈ </a:t>
            </a:r>
            <a:r>
              <a:rPr lang="en-US" dirty="0" smtClean="0"/>
              <a:t>plugging in a peripheral</a:t>
            </a:r>
            <a:endParaRPr lang="en-US" sz="600" dirty="0"/>
          </a:p>
          <a:p>
            <a:r>
              <a:rPr lang="en-US" dirty="0" smtClean="0"/>
              <a:t>Adding tasks </a:t>
            </a:r>
            <a:r>
              <a:rPr lang="en-US" dirty="0"/>
              <a:t>≈ </a:t>
            </a:r>
            <a:r>
              <a:rPr lang="en-US" dirty="0" smtClean="0"/>
              <a:t>installing an application</a:t>
            </a:r>
          </a:p>
          <a:p>
            <a:r>
              <a:rPr lang="en-US" dirty="0"/>
              <a:t>Managing networked devices ≈ managing </a:t>
            </a:r>
            <a:r>
              <a:rPr lang="en-US" dirty="0" smtClean="0"/>
              <a:t>files</a:t>
            </a:r>
            <a:endParaRPr lang="en-US" dirty="0"/>
          </a:p>
        </p:txBody>
      </p:sp>
    </p:spTree>
    <p:extLst>
      <p:ext uri="{BB962C8B-B14F-4D97-AF65-F5344CB8AC3E}">
        <p14:creationId xmlns:p14="http://schemas.microsoft.com/office/powerpoint/2010/main" val="1057606081"/>
      </p:ext>
    </p:extLst>
  </p:cSld>
  <p:clrMapOvr>
    <a:masterClrMapping/>
  </p:clrMapOvr>
  <mc:AlternateContent xmlns:mc="http://schemas.openxmlformats.org/markup-compatibility/2006" xmlns:p14="http://schemas.microsoft.com/office/powerpoint/2010/main">
    <mc:Choice Requires="p14">
      <p:transition spd="slow" p14:dur="2000" advTm="35112"/>
    </mc:Choice>
    <mc:Fallback xmlns="">
      <p:transition xmlns:p14="http://schemas.microsoft.com/office/powerpoint/2010/main" spd="slow" advTm="35112"/>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C00000"/>
                </a:solidFill>
              </a:rPr>
              <a:t>HomeOS: An OS for the home</a:t>
            </a:r>
            <a:endParaRPr lang="en-US" b="1" dirty="0">
              <a:solidFill>
                <a:srgbClr val="C00000"/>
              </a:solidFill>
            </a:endParaRPr>
          </a:p>
        </p:txBody>
      </p:sp>
      <p:pic>
        <p:nvPicPr>
          <p:cNvPr id="6" name="Picture 5" descr="C:\Users\ratul\AppData\Local\Microsoft\Windows\Temporary Internet Files\Content.IE5\AWFMYCNF\MC9004352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1720" y="4506113"/>
            <a:ext cx="418427" cy="827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ratul\AppData\Local\Microsoft\Windows\Temporary Internet Files\Content.IE5\PVR1TTI8\MC900439833[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2756" y="4392653"/>
            <a:ext cx="600684" cy="600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ratul\AppData\Local\Microsoft\Windows\Temporary Internet Files\Content.IE5\PVR1TTI8\MC90043486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5913" y="4414664"/>
            <a:ext cx="498127" cy="4981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ratul\AppData\Local\Microsoft\Windows\Temporary Internet Files\Content.IE5\AWFMYCNF\MC900433050[1].jpg"/>
          <p:cNvPicPr>
            <a:picLocks noChangeAspect="1" noChangeArrowheads="1"/>
          </p:cNvPicPr>
          <p:nvPr/>
        </p:nvPicPr>
        <p:blipFill>
          <a:blip r:embed="rId7"/>
          <a:stretch>
            <a:fillRect/>
          </a:stretch>
        </p:blipFill>
        <p:spPr bwMode="auto">
          <a:xfrm>
            <a:off x="6914475" y="4568012"/>
            <a:ext cx="419965" cy="4199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8957" y="4561120"/>
            <a:ext cx="632483" cy="31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descr="http://www.keylessaccesslocks.com/images/Schlage%20BE365-PLY-505_SL.jpg"/>
          <p:cNvPicPr>
            <a:picLocks noChangeAspect="1" noChangeArrowheads="1"/>
          </p:cNvPicPr>
          <p:nvPr/>
        </p:nvPicPr>
        <p:blipFill>
          <a:blip r:embed="rId9"/>
          <a:stretch>
            <a:fillRect/>
          </a:stretch>
        </p:blipFill>
        <p:spPr bwMode="auto">
          <a:xfrm>
            <a:off x="5769236" y="4490567"/>
            <a:ext cx="498404" cy="4984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3" descr="http://tompelt.files.wordpress.com/2009/10/thermostat.jpg"/>
          <p:cNvPicPr>
            <a:picLocks noChangeAspect="1" noChangeArrowheads="1"/>
          </p:cNvPicPr>
          <p:nvPr/>
        </p:nvPicPr>
        <p:blipFill>
          <a:blip r:embed="rId10"/>
          <a:stretch>
            <a:fillRect/>
          </a:stretch>
        </p:blipFill>
        <p:spPr bwMode="auto">
          <a:xfrm>
            <a:off x="3989314" y="4509945"/>
            <a:ext cx="525726" cy="4095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www.adirondackplaza.com/shop/Adirondack_Plaza/images/homesent-motionsensor.jpg"/>
          <p:cNvPicPr>
            <a:picLocks noChangeAspect="1" noChangeArrowheads="1"/>
          </p:cNvPicPr>
          <p:nvPr/>
        </p:nvPicPr>
        <p:blipFill>
          <a:blip r:embed="rId11"/>
          <a:stretch>
            <a:fillRect/>
          </a:stretch>
        </p:blipFill>
        <p:spPr bwMode="auto">
          <a:xfrm>
            <a:off x="4743640" y="4520410"/>
            <a:ext cx="284776" cy="3997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descr="http://www.getxbox360.com/wp-content/uploads/2008/01/xbox360elite.jpg"/>
          <p:cNvPicPr>
            <a:picLocks noChangeAspect="1" noChangeArrowheads="1"/>
          </p:cNvPicPr>
          <p:nvPr/>
        </p:nvPicPr>
        <p:blipFill>
          <a:blip r:embed="rId12"/>
          <a:stretch>
            <a:fillRect/>
          </a:stretch>
        </p:blipFill>
        <p:spPr bwMode="auto">
          <a:xfrm>
            <a:off x="3360615" y="4493069"/>
            <a:ext cx="392425" cy="536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4976" y="3502469"/>
            <a:ext cx="665517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HomeOS</a:t>
            </a:r>
            <a:endParaRPr lang="en-US" sz="2400" dirty="0"/>
          </a:p>
        </p:txBody>
      </p:sp>
      <p:sp>
        <p:nvSpPr>
          <p:cNvPr id="17" name="Oval 16"/>
          <p:cNvSpPr/>
          <p:nvPr/>
        </p:nvSpPr>
        <p:spPr>
          <a:xfrm>
            <a:off x="1767840" y="2590800"/>
            <a:ext cx="17373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Video </a:t>
            </a:r>
            <a:r>
              <a:rPr lang="en-US" sz="2000" dirty="0">
                <a:solidFill>
                  <a:schemeClr val="tx1"/>
                </a:solidFill>
              </a:rPr>
              <a:t>r</a:t>
            </a:r>
            <a:r>
              <a:rPr lang="en-US" sz="2000" dirty="0" smtClean="0">
                <a:solidFill>
                  <a:schemeClr val="tx1"/>
                </a:solidFill>
              </a:rPr>
              <a:t>ecording</a:t>
            </a:r>
          </a:p>
        </p:txBody>
      </p:sp>
      <p:sp>
        <p:nvSpPr>
          <p:cNvPr id="18" name="Oval 17"/>
          <p:cNvSpPr/>
          <p:nvPr/>
        </p:nvSpPr>
        <p:spPr>
          <a:xfrm>
            <a:off x="3177540" y="2590800"/>
            <a:ext cx="17373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Remote unlock</a:t>
            </a:r>
          </a:p>
        </p:txBody>
      </p:sp>
      <p:grpSp>
        <p:nvGrpSpPr>
          <p:cNvPr id="20" name="Group 19"/>
          <p:cNvGrpSpPr/>
          <p:nvPr/>
        </p:nvGrpSpPr>
        <p:grpSpPr>
          <a:xfrm>
            <a:off x="1964162" y="4038600"/>
            <a:ext cx="6284677" cy="408341"/>
            <a:chOff x="1964162" y="4038600"/>
            <a:chExt cx="6284677" cy="408341"/>
          </a:xfrm>
        </p:grpSpPr>
        <p:cxnSp>
          <p:nvCxnSpPr>
            <p:cNvPr id="5" name="Straight Arrow Connector 4"/>
            <p:cNvCxnSpPr/>
            <p:nvPr/>
          </p:nvCxnSpPr>
          <p:spPr>
            <a:xfrm flipH="1" flipV="1">
              <a:off x="1964162"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845165"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537943"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230722"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854223"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408446"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962669"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516892"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071114"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694615"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8248838"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3" name="Oval 42"/>
          <p:cNvSpPr/>
          <p:nvPr/>
        </p:nvSpPr>
        <p:spPr>
          <a:xfrm>
            <a:off x="4587240" y="2590800"/>
            <a:ext cx="17373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Climate</a:t>
            </a:r>
            <a:r>
              <a:rPr lang="en-US" sz="2000" dirty="0">
                <a:solidFill>
                  <a:schemeClr val="tx1"/>
                </a:solidFill>
              </a:rPr>
              <a:t> c</a:t>
            </a:r>
            <a:r>
              <a:rPr lang="en-US" sz="2000" dirty="0" smtClean="0">
                <a:solidFill>
                  <a:schemeClr val="tx1"/>
                </a:solidFill>
              </a:rPr>
              <a:t>ontrol</a:t>
            </a:r>
          </a:p>
        </p:txBody>
      </p:sp>
      <p:cxnSp>
        <p:nvCxnSpPr>
          <p:cNvPr id="45" name="Straight Arrow Connector 44"/>
          <p:cNvCxnSpPr>
            <a:endCxn id="41" idx="2"/>
          </p:cNvCxnSpPr>
          <p:nvPr/>
        </p:nvCxnSpPr>
        <p:spPr>
          <a:xfrm flipV="1">
            <a:off x="7543800" y="3088135"/>
            <a:ext cx="600985" cy="417066"/>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Cloud"/>
          <p:cNvSpPr>
            <a:spLocks noChangeAspect="1" noEditPoints="1" noChangeArrowheads="1"/>
          </p:cNvSpPr>
          <p:nvPr/>
        </p:nvSpPr>
        <p:spPr bwMode="auto">
          <a:xfrm>
            <a:off x="5550598" y="1416989"/>
            <a:ext cx="2698242" cy="86628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bg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400" dirty="0" err="1" smtClean="0"/>
              <a:t>HomeStore</a:t>
            </a:r>
            <a:endParaRPr lang="en-US" sz="2400" dirty="0"/>
          </a:p>
        </p:txBody>
      </p:sp>
      <p:cxnSp>
        <p:nvCxnSpPr>
          <p:cNvPr id="50" name="Straight Arrow Connector 49"/>
          <p:cNvCxnSpPr>
            <a:endCxn id="41" idx="0"/>
          </p:cNvCxnSpPr>
          <p:nvPr/>
        </p:nvCxnSpPr>
        <p:spPr>
          <a:xfrm>
            <a:off x="7772400" y="2133600"/>
            <a:ext cx="372385" cy="35014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4" idx="1"/>
          </p:cNvCxnSpPr>
          <p:nvPr/>
        </p:nvCxnSpPr>
        <p:spPr>
          <a:xfrm flipV="1">
            <a:off x="6899719" y="2282347"/>
            <a:ext cx="0" cy="1220122"/>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camera-trimmed.png"/>
          <p:cNvPicPr>
            <a:picLocks noChangeAspect="1"/>
          </p:cNvPicPr>
          <p:nvPr/>
        </p:nvPicPr>
        <p:blipFill>
          <a:blip r:embed="rId13">
            <a:alphaModFix/>
          </a:blip>
          <a:stretch>
            <a:fillRect/>
          </a:stretch>
        </p:blipFill>
        <p:spPr>
          <a:xfrm>
            <a:off x="5124640" y="4508541"/>
            <a:ext cx="535377" cy="424034"/>
          </a:xfrm>
          <a:prstGeom prst="rect">
            <a:avLst/>
          </a:prstGeom>
        </p:spPr>
      </p:pic>
      <p:pic>
        <p:nvPicPr>
          <p:cNvPr id="41" name="Picture 40" descr="msn-user.jpg"/>
          <p:cNvPicPr>
            <a:picLocks noChangeAspect="1"/>
          </p:cNvPicPr>
          <p:nvPr/>
        </p:nvPicPr>
        <p:blipFill>
          <a:blip r:embed="rId14"/>
          <a:stretch>
            <a:fillRect/>
          </a:stretch>
        </p:blipFill>
        <p:spPr>
          <a:xfrm>
            <a:off x="7819421" y="2483744"/>
            <a:ext cx="650727" cy="604391"/>
          </a:xfrm>
          <a:prstGeom prst="rect">
            <a:avLst/>
          </a:prstGeom>
        </p:spPr>
      </p:pic>
      <p:sp>
        <p:nvSpPr>
          <p:cNvPr id="4" name="TextBox 3"/>
          <p:cNvSpPr txBox="1"/>
          <p:nvPr/>
        </p:nvSpPr>
        <p:spPr>
          <a:xfrm>
            <a:off x="129947" y="3999037"/>
            <a:ext cx="1775053" cy="707886"/>
          </a:xfrm>
          <a:prstGeom prst="rect">
            <a:avLst/>
          </a:prstGeom>
          <a:noFill/>
        </p:spPr>
        <p:txBody>
          <a:bodyPr wrap="square" rtlCol="0" anchor="ctr">
            <a:spAutoFit/>
          </a:bodyPr>
          <a:lstStyle/>
          <a:p>
            <a:pPr algn="ctr"/>
            <a:r>
              <a:rPr lang="en-US" sz="2000" dirty="0" smtClean="0"/>
              <a:t>Z-Wave, DLNA, UPnP, etc.</a:t>
            </a:r>
            <a:endParaRPr lang="en-US" sz="2000" dirty="0"/>
          </a:p>
        </p:txBody>
      </p:sp>
      <p:sp>
        <p:nvSpPr>
          <p:cNvPr id="12" name="Rounded Rectangular Callout 11"/>
          <p:cNvSpPr/>
          <p:nvPr/>
        </p:nvSpPr>
        <p:spPr>
          <a:xfrm>
            <a:off x="124244" y="5407154"/>
            <a:ext cx="2542756" cy="1222246"/>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HomeOS</a:t>
            </a:r>
            <a:r>
              <a:rPr lang="en-US" sz="2400" dirty="0" smtClean="0">
                <a:solidFill>
                  <a:schemeClr val="tx1"/>
                </a:solidFill>
              </a:rPr>
              <a:t> logically centralizes all devices</a:t>
            </a:r>
            <a:endParaRPr lang="en-US" sz="2400" dirty="0">
              <a:solidFill>
                <a:schemeClr val="tx1"/>
              </a:solidFill>
            </a:endParaRPr>
          </a:p>
        </p:txBody>
      </p:sp>
      <p:sp>
        <p:nvSpPr>
          <p:cNvPr id="38" name="Rounded Rectangular Callout 37"/>
          <p:cNvSpPr/>
          <p:nvPr/>
        </p:nvSpPr>
        <p:spPr>
          <a:xfrm>
            <a:off x="2963211" y="5417466"/>
            <a:ext cx="2988978" cy="1211933"/>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Users interact with HomeOS, not individual devices</a:t>
            </a:r>
            <a:endParaRPr lang="en-US" sz="2400" dirty="0">
              <a:solidFill>
                <a:schemeClr val="tx1"/>
              </a:solidFill>
            </a:endParaRPr>
          </a:p>
        </p:txBody>
      </p:sp>
      <p:sp>
        <p:nvSpPr>
          <p:cNvPr id="42" name="Rounded Rectangular Callout 41"/>
          <p:cNvSpPr/>
          <p:nvPr/>
        </p:nvSpPr>
        <p:spPr>
          <a:xfrm>
            <a:off x="6248400" y="5417467"/>
            <a:ext cx="2746843" cy="1211932"/>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HomeStore helps find compatible devices and apps</a:t>
            </a:r>
            <a:endParaRPr lang="en-US" sz="2400" dirty="0">
              <a:solidFill>
                <a:schemeClr val="tx1"/>
              </a:solidFill>
            </a:endParaRPr>
          </a:p>
        </p:txBody>
      </p:sp>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97157" y="4507217"/>
            <a:ext cx="230351" cy="443052"/>
          </a:xfrm>
          <a:prstGeom prst="rect">
            <a:avLst/>
          </a:prstGeom>
        </p:spPr>
      </p:pic>
    </p:spTree>
    <p:custDataLst>
      <p:tags r:id="rId1"/>
    </p:custDataLst>
    <p:extLst>
      <p:ext uri="{BB962C8B-B14F-4D97-AF65-F5344CB8AC3E}">
        <p14:creationId xmlns:p14="http://schemas.microsoft.com/office/powerpoint/2010/main" val="2721113544"/>
      </p:ext>
    </p:extLst>
  </p:cSld>
  <p:clrMapOvr>
    <a:masterClrMapping/>
  </p:clrMapOvr>
  <mc:AlternateContent xmlns:mc="http://schemas.openxmlformats.org/markup-compatibility/2006" xmlns:p14="http://schemas.microsoft.com/office/powerpoint/2010/main">
    <mc:Choice Requires="p14">
      <p:transition spd="slow" p14:dur="5000" advClick="0" advTm="66060"/>
    </mc:Choice>
    <mc:Fallback xmlns="">
      <p:transition xmlns:p14="http://schemas.microsoft.com/office/powerpoint/2010/main" spd="slow" advClick="0" advTm="6606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43" grpId="0" animBg="1"/>
      <p:bldP spid="44" grpId="0" animBg="1"/>
      <p:bldP spid="4" grpId="0"/>
      <p:bldP spid="12" grpId="0" animBg="1"/>
      <p:bldP spid="38"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the home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Non-expert users must become network managers</a:t>
            </a:r>
          </a:p>
          <a:p>
            <a:pPr lvl="1"/>
            <a:r>
              <a:rPr lang="en-US" dirty="0" smtClean="0"/>
              <a:t>Need rich, but easy to use management tools</a:t>
            </a:r>
          </a:p>
          <a:p>
            <a:pPr lvl="1"/>
            <a:r>
              <a:rPr lang="en-US" i="1" dirty="0" smtClean="0"/>
              <a:t>E.g., misconfigured app may be able to unlock a door</a:t>
            </a:r>
          </a:p>
          <a:p>
            <a:pPr lvl="3"/>
            <a:endParaRPr lang="en-US" i="1" dirty="0" smtClean="0"/>
          </a:p>
          <a:p>
            <a:pPr marL="0" indent="0">
              <a:buNone/>
            </a:pPr>
            <a:r>
              <a:rPr lang="en-US" dirty="0" smtClean="0"/>
              <a:t>Developers struggle to build apps</a:t>
            </a:r>
          </a:p>
          <a:p>
            <a:pPr lvl="1"/>
            <a:r>
              <a:rPr lang="en-US" dirty="0"/>
              <a:t>Heterogeneity </a:t>
            </a:r>
            <a:r>
              <a:rPr lang="en-US" dirty="0" smtClean="0"/>
              <a:t>in tasks, control, device and topology</a:t>
            </a:r>
          </a:p>
          <a:p>
            <a:pPr lvl="3"/>
            <a:endParaRPr lang="en-US" dirty="0"/>
          </a:p>
          <a:p>
            <a:pPr marL="0" indent="0">
              <a:buNone/>
            </a:pPr>
            <a:r>
              <a:rPr lang="en-US" dirty="0" smtClean="0"/>
              <a:t>New classes of devices arrive frequently</a:t>
            </a:r>
          </a:p>
          <a:p>
            <a:pPr lvl="1"/>
            <a:r>
              <a:rPr lang="en-US" i="1" dirty="0" smtClean="0"/>
              <a:t>E.g., </a:t>
            </a:r>
            <a:r>
              <a:rPr lang="en-US" i="1" dirty="0" err="1" smtClean="0"/>
              <a:t>Kinect</a:t>
            </a:r>
            <a:r>
              <a:rPr lang="en-US" i="1" dirty="0" smtClean="0"/>
              <a:t>, energy meters, connected TVs, etc.</a:t>
            </a:r>
          </a:p>
        </p:txBody>
      </p:sp>
      <p:sp>
        <p:nvSpPr>
          <p:cNvPr id="7" name="Title 1"/>
          <p:cNvSpPr txBox="1">
            <a:spLocks/>
          </p:cNvSpPr>
          <p:nvPr/>
        </p:nvSpPr>
        <p:spPr>
          <a:xfrm rot="16200000">
            <a:off x="-940222" y="2148392"/>
            <a:ext cx="2411229" cy="42921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r>
              <a:rPr lang="en-US" sz="2800" dirty="0" smtClean="0"/>
              <a:t>Manageability</a:t>
            </a:r>
            <a:endParaRPr lang="en-US" sz="2800" dirty="0"/>
          </a:p>
        </p:txBody>
      </p:sp>
      <p:sp>
        <p:nvSpPr>
          <p:cNvPr id="8" name="Title 1"/>
          <p:cNvSpPr txBox="1">
            <a:spLocks/>
          </p:cNvSpPr>
          <p:nvPr/>
        </p:nvSpPr>
        <p:spPr>
          <a:xfrm rot="16200000">
            <a:off x="-845788" y="4455213"/>
            <a:ext cx="2222359" cy="42921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r>
              <a:rPr lang="en-US" sz="2800" dirty="0" smtClean="0"/>
              <a:t>Extensibility</a:t>
            </a:r>
            <a:endParaRPr lang="en-US" sz="2800" dirty="0"/>
          </a:p>
        </p:txBody>
      </p:sp>
      <p:sp>
        <p:nvSpPr>
          <p:cNvPr id="4" name="Rectangle 3"/>
          <p:cNvSpPr/>
          <p:nvPr/>
        </p:nvSpPr>
        <p:spPr>
          <a:xfrm>
            <a:off x="480001" y="1417638"/>
            <a:ext cx="8206799" cy="1975904"/>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0001" y="3545942"/>
            <a:ext cx="8206799" cy="2308758"/>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769040"/>
      </p:ext>
    </p:extLst>
  </p:cSld>
  <p:clrMapOvr>
    <a:masterClrMapping/>
  </p:clrMapOvr>
  <mc:AlternateContent xmlns:mc="http://schemas.openxmlformats.org/markup-compatibility/2006" xmlns:p14="http://schemas.microsoft.com/office/powerpoint/2010/main">
    <mc:Choice Requires="p14">
      <p:transition spd="slow" p14:dur="2000" advTm="86864"/>
    </mc:Choice>
    <mc:Fallback xmlns="">
      <p:transition xmlns:p14="http://schemas.microsoft.com/office/powerpoint/2010/main" spd="slow" advTm="86864"/>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HomeOS</a:t>
            </a:r>
            <a:r>
              <a:rPr lang="en-US" dirty="0" smtClean="0"/>
              <a:t> </a:t>
            </a:r>
            <a:r>
              <a:rPr lang="en-US" dirty="0"/>
              <a:t>a</a:t>
            </a:r>
            <a:r>
              <a:rPr lang="en-US" dirty="0" smtClean="0"/>
              <a:t>rchitecture</a:t>
            </a:r>
            <a:endParaRPr lang="en-US" b="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7348656"/>
              </p:ext>
            </p:extLst>
          </p:nvPr>
        </p:nvGraphicFramePr>
        <p:xfrm>
          <a:off x="513237" y="2057399"/>
          <a:ext cx="4778615" cy="3200400"/>
        </p:xfrm>
        <a:graphic>
          <a:graphicData uri="http://schemas.openxmlformats.org/drawingml/2006/table">
            <a:tbl>
              <a:tblPr bandRow="1">
                <a:tableStyleId>{5C22544A-7EE6-4342-B048-85BDC9FD1C3A}</a:tableStyleId>
              </a:tblPr>
              <a:tblGrid>
                <a:gridCol w="4778615"/>
              </a:tblGrid>
              <a:tr h="800100">
                <a:tc>
                  <a:txBody>
                    <a:bodyPr/>
                    <a:lstStyle/>
                    <a:p>
                      <a:pPr algn="ctr"/>
                      <a:r>
                        <a:rPr lang="en-US" sz="2800" b="1" dirty="0" smtClean="0"/>
                        <a:t>Application layer</a:t>
                      </a:r>
                      <a:endParaRPr lang="en-US" sz="2800" b="1" dirty="0"/>
                    </a:p>
                  </a:txBody>
                  <a:tcPr anchor="ctr">
                    <a:lnT w="12700" cmpd="sng">
                      <a:noFill/>
                    </a:lnT>
                    <a:solidFill>
                      <a:srgbClr val="92D050"/>
                    </a:solidFill>
                  </a:tcPr>
                </a:tc>
              </a:tr>
              <a:tr h="800100">
                <a:tc>
                  <a:txBody>
                    <a:bodyPr/>
                    <a:lstStyle/>
                    <a:p>
                      <a:pPr algn="ctr"/>
                      <a:r>
                        <a:rPr lang="en-US" sz="2800" b="1" dirty="0" smtClean="0"/>
                        <a:t>Management layer</a:t>
                      </a:r>
                      <a:endParaRPr lang="en-US" sz="2800" b="1" dirty="0"/>
                    </a:p>
                  </a:txBody>
                  <a:tcPr anchor="ctr">
                    <a:solidFill>
                      <a:schemeClr val="accent1">
                        <a:lumMod val="75000"/>
                      </a:schemeClr>
                    </a:solidFill>
                  </a:tcPr>
                </a:tc>
              </a:tr>
              <a:tr h="800100">
                <a:tc>
                  <a:txBody>
                    <a:bodyPr/>
                    <a:lstStyle/>
                    <a:p>
                      <a:pPr algn="ctr"/>
                      <a:r>
                        <a:rPr lang="en-US" sz="2800" b="1" dirty="0" smtClean="0"/>
                        <a:t>Device</a:t>
                      </a:r>
                      <a:r>
                        <a:rPr lang="en-US" sz="2800" b="1" baseline="0" dirty="0" smtClean="0"/>
                        <a:t> functionality layer (DFL)</a:t>
                      </a:r>
                      <a:endParaRPr lang="en-US" sz="2800" b="1" dirty="0"/>
                    </a:p>
                  </a:txBody>
                  <a:tcPr anchor="ctr">
                    <a:solidFill>
                      <a:srgbClr val="FFC000"/>
                    </a:solidFill>
                  </a:tcPr>
                </a:tc>
              </a:tr>
              <a:tr h="800100">
                <a:tc>
                  <a:txBody>
                    <a:bodyPr/>
                    <a:lstStyle/>
                    <a:p>
                      <a:pPr algn="ctr"/>
                      <a:r>
                        <a:rPr lang="en-US" sz="2800" b="1" dirty="0" smtClean="0"/>
                        <a:t>Device</a:t>
                      </a:r>
                      <a:r>
                        <a:rPr lang="en-US" sz="2800" b="1" baseline="0" dirty="0" smtClean="0"/>
                        <a:t> connectivity layer (DCL)</a:t>
                      </a:r>
                      <a:endParaRPr lang="en-US" sz="2800" b="1" dirty="0"/>
                    </a:p>
                  </a:txBody>
                  <a:tcPr anchor="ctr">
                    <a:solidFill>
                      <a:srgbClr val="C00000"/>
                    </a:solidFill>
                  </a:tcPr>
                </a:tc>
              </a:tr>
            </a:tbl>
          </a:graphicData>
        </a:graphic>
      </p:graphicFrame>
      <p:pic>
        <p:nvPicPr>
          <p:cNvPr id="14" name="Picture 6" descr="C:\Users\ratul\AppData\Local\Microsoft\Windows\Temporary Internet Files\Content.IE5\PVR1TTI8\MC90043983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4052" y="5680004"/>
            <a:ext cx="600684" cy="6006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253" y="5756204"/>
            <a:ext cx="632483" cy="31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6" descr="http://www.keylessaccesslocks.com/images/Schlage%20BE365-PLY-505_SL.jpg"/>
          <p:cNvPicPr>
            <a:picLocks noChangeAspect="1" noChangeArrowheads="1"/>
          </p:cNvPicPr>
          <p:nvPr/>
        </p:nvPicPr>
        <p:blipFill>
          <a:blip r:embed="rId6"/>
          <a:stretch>
            <a:fillRect/>
          </a:stretch>
        </p:blipFill>
        <p:spPr bwMode="auto">
          <a:xfrm>
            <a:off x="4365314" y="5638800"/>
            <a:ext cx="498404" cy="4984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3" descr="http://tompelt.files.wordpress.com/2009/10/thermostat.jpg"/>
          <p:cNvPicPr>
            <a:picLocks noChangeAspect="1" noChangeArrowheads="1"/>
          </p:cNvPicPr>
          <p:nvPr/>
        </p:nvPicPr>
        <p:blipFill>
          <a:blip r:embed="rId7"/>
          <a:stretch>
            <a:fillRect/>
          </a:stretch>
        </p:blipFill>
        <p:spPr bwMode="auto">
          <a:xfrm>
            <a:off x="2669404" y="5727690"/>
            <a:ext cx="525726" cy="4095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adirondackplaza.com/shop/Adirondack_Plaza/images/homesent-motionsensor.jpg"/>
          <p:cNvPicPr>
            <a:picLocks noChangeAspect="1" noChangeArrowheads="1"/>
          </p:cNvPicPr>
          <p:nvPr/>
        </p:nvPicPr>
        <p:blipFill>
          <a:blip r:embed="rId8"/>
          <a:stretch>
            <a:fillRect/>
          </a:stretch>
        </p:blipFill>
        <p:spPr bwMode="auto">
          <a:xfrm>
            <a:off x="3279004" y="5680004"/>
            <a:ext cx="284776" cy="3997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5" descr="http://www.getxbox360.com/wp-content/uploads/2008/01/xbox360elite.jpg"/>
          <p:cNvPicPr>
            <a:picLocks noChangeAspect="1" noChangeArrowheads="1"/>
          </p:cNvPicPr>
          <p:nvPr/>
        </p:nvPicPr>
        <p:blipFill>
          <a:blip r:embed="rId9"/>
          <a:stretch>
            <a:fillRect/>
          </a:stretch>
        </p:blipFill>
        <p:spPr bwMode="auto">
          <a:xfrm>
            <a:off x="2240361" y="5680004"/>
            <a:ext cx="392425" cy="53613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H="1" flipV="1">
            <a:off x="1002148"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678987"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371767"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931244"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421392"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018867"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573089"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090089"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camera-trimmed.png"/>
          <p:cNvPicPr>
            <a:picLocks noChangeAspect="1"/>
          </p:cNvPicPr>
          <p:nvPr/>
        </p:nvPicPr>
        <p:blipFill>
          <a:blip r:embed="rId10">
            <a:alphaModFix/>
          </a:blip>
          <a:stretch>
            <a:fillRect/>
          </a:stretch>
        </p:blipFill>
        <p:spPr>
          <a:xfrm>
            <a:off x="3720718" y="5713170"/>
            <a:ext cx="535377" cy="424034"/>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4914" y="5729148"/>
            <a:ext cx="230351" cy="443052"/>
          </a:xfrm>
          <a:prstGeom prst="rect">
            <a:avLst/>
          </a:prstGeom>
        </p:spPr>
      </p:pic>
      <p:graphicFrame>
        <p:nvGraphicFramePr>
          <p:cNvPr id="41" name="Table 40"/>
          <p:cNvGraphicFramePr>
            <a:graphicFrameLocks noGrp="1"/>
          </p:cNvGraphicFramePr>
          <p:nvPr>
            <p:extLst>
              <p:ext uri="{D42A27DB-BD31-4B8C-83A1-F6EECF244321}">
                <p14:modId xmlns:p14="http://schemas.microsoft.com/office/powerpoint/2010/main" val="3328384690"/>
              </p:ext>
            </p:extLst>
          </p:nvPr>
        </p:nvGraphicFramePr>
        <p:xfrm>
          <a:off x="5580472" y="2026920"/>
          <a:ext cx="3198714" cy="3230880"/>
        </p:xfrm>
        <a:graphic>
          <a:graphicData uri="http://schemas.openxmlformats.org/drawingml/2006/table">
            <a:tbl>
              <a:tblPr>
                <a:tableStyleId>{2D5ABB26-0587-4C30-8999-92F81FD0307C}</a:tableStyleId>
              </a:tblPr>
              <a:tblGrid>
                <a:gridCol w="3198714"/>
              </a:tblGrid>
              <a:tr h="807720">
                <a:tc>
                  <a:txBody>
                    <a:bodyPr/>
                    <a:lstStyle/>
                    <a:p>
                      <a:pPr algn="ctr"/>
                      <a:r>
                        <a:rPr lang="en-US" sz="2800" baseline="0" dirty="0" smtClean="0"/>
                        <a:t>Tasks</a:t>
                      </a:r>
                      <a:endParaRPr lang="en-US" sz="2800" dirty="0"/>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lgn="ctr"/>
                      <a:r>
                        <a:rPr lang="en-US" sz="2800" baseline="0" dirty="0" smtClean="0"/>
                        <a:t>Control</a:t>
                      </a:r>
                      <a:endParaRPr lang="en-US" sz="280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lgn="ctr"/>
                      <a:r>
                        <a:rPr lang="en-US" sz="2800" dirty="0" smtClean="0"/>
                        <a:t>Device</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lgn="ctr"/>
                      <a:r>
                        <a:rPr lang="en-US" sz="2800" dirty="0" smtClean="0"/>
                        <a:t>Topological</a:t>
                      </a:r>
                      <a:endParaRPr lang="en-US" sz="2800" dirty="0"/>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8" name="TextBox 7"/>
          <p:cNvSpPr txBox="1"/>
          <p:nvPr/>
        </p:nvSpPr>
        <p:spPr>
          <a:xfrm>
            <a:off x="5466172" y="5257800"/>
            <a:ext cx="3427314" cy="954107"/>
          </a:xfrm>
          <a:prstGeom prst="rect">
            <a:avLst/>
          </a:prstGeom>
          <a:noFill/>
        </p:spPr>
        <p:txBody>
          <a:bodyPr wrap="square" rtlCol="0">
            <a:spAutoFit/>
          </a:bodyPr>
          <a:lstStyle/>
          <a:p>
            <a:pPr algn="ctr"/>
            <a:r>
              <a:rPr lang="en-US" sz="2800" dirty="0" smtClean="0">
                <a:solidFill>
                  <a:srgbClr val="C00000"/>
                </a:solidFill>
              </a:rPr>
              <a:t>Heterogeneity source handled</a:t>
            </a:r>
            <a:endParaRPr lang="en-US" sz="2800" dirty="0">
              <a:solidFill>
                <a:srgbClr val="C00000"/>
              </a:solidFill>
            </a:endParaRPr>
          </a:p>
        </p:txBody>
      </p:sp>
    </p:spTree>
    <p:custDataLst>
      <p:tags r:id="rId1"/>
    </p:custDataLst>
    <p:extLst>
      <p:ext uri="{BB962C8B-B14F-4D97-AF65-F5344CB8AC3E}">
        <p14:creationId xmlns:p14="http://schemas.microsoft.com/office/powerpoint/2010/main" val="1862411398"/>
      </p:ext>
    </p:extLst>
  </p:cSld>
  <p:clrMapOvr>
    <a:masterClrMapping/>
  </p:clrMapOvr>
  <mc:AlternateContent xmlns:mc="http://schemas.openxmlformats.org/markup-compatibility/2006" xmlns:p14="http://schemas.microsoft.com/office/powerpoint/2010/main">
    <mc:Choice Requires="p14">
      <p:transition spd="slow" p14:dur="6000" advClick="0" advTm="35440"/>
    </mc:Choice>
    <mc:Fallback xmlns="">
      <p:transition xmlns:p14="http://schemas.microsoft.com/office/powerpoint/2010/main" spd="slow" advClick="0" advTm="3544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DCL and DFL (Drivers)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DCL provides basic connectivity to devices</a:t>
            </a:r>
          </a:p>
          <a:p>
            <a:pPr lvl="1"/>
            <a:r>
              <a:rPr lang="en-US" sz="2400" dirty="0" smtClean="0"/>
              <a:t>Discovery</a:t>
            </a:r>
          </a:p>
          <a:p>
            <a:pPr lvl="1"/>
            <a:r>
              <a:rPr lang="en-US" sz="2400" dirty="0" smtClean="0"/>
              <a:t>Abstract differences in protocols</a:t>
            </a:r>
          </a:p>
          <a:p>
            <a:pPr lvl="1"/>
            <a:r>
              <a:rPr lang="en-US" sz="2400" dirty="0" smtClean="0"/>
              <a:t>Connectivity</a:t>
            </a:r>
            <a:endParaRPr lang="en-US" sz="2400" dirty="0"/>
          </a:p>
          <a:p>
            <a:pPr lvl="4"/>
            <a:endParaRPr lang="en-US" sz="100" dirty="0" smtClean="0"/>
          </a:p>
          <a:p>
            <a:pPr marL="0" indent="0">
              <a:buNone/>
            </a:pPr>
            <a:r>
              <a:rPr lang="en-US" sz="2800" dirty="0" smtClean="0"/>
              <a:t>DFL exports device functionality as a service</a:t>
            </a:r>
          </a:p>
          <a:p>
            <a:pPr lvl="1"/>
            <a:r>
              <a:rPr lang="en-US" sz="2400" dirty="0" smtClean="0"/>
              <a:t>Services are protocol-independent</a:t>
            </a:r>
          </a:p>
          <a:p>
            <a:pPr lvl="1"/>
            <a:r>
              <a:rPr lang="en-US" sz="2400" dirty="0" smtClean="0"/>
              <a:t>Exposed as roles and operations</a:t>
            </a:r>
          </a:p>
          <a:p>
            <a:pPr lvl="1"/>
            <a:r>
              <a:rPr lang="en-US" sz="2400" dirty="0" smtClean="0"/>
              <a:t>Kernel does not parse or understand services</a:t>
            </a:r>
          </a:p>
          <a:p>
            <a:pPr lvl="1"/>
            <a:r>
              <a:rPr lang="en-US" sz="2400" dirty="0" smtClean="0"/>
              <a:t>Allows subscriptions (e.g. when light is toggled)</a:t>
            </a:r>
          </a:p>
          <a:p>
            <a:pPr lvl="1"/>
            <a:r>
              <a:rPr lang="en-US" sz="2400" dirty="0" smtClean="0"/>
              <a:t>Applications do not require changes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885209803"/>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bg1">
                              <a:lumMod val="65000"/>
                            </a:schemeClr>
                          </a:solidFill>
                        </a:rPr>
                        <a:t>App layer</a:t>
                      </a:r>
                      <a:endParaRPr lang="en-US" sz="2000" b="0" dirty="0">
                        <a:solidFill>
                          <a:schemeClr val="bg1">
                            <a:lumMod val="65000"/>
                          </a:schemeClr>
                        </a:solidFill>
                      </a:endParaRPr>
                    </a:p>
                  </a:txBody>
                  <a:tcPr anchor="ctr">
                    <a:lnT w="12700" cmpd="sng">
                      <a:noFill/>
                    </a:lnT>
                    <a:solidFill>
                      <a:srgbClr val="92D050">
                        <a:alpha val="33000"/>
                      </a:srgbClr>
                    </a:solidFill>
                  </a:tcPr>
                </a:tc>
              </a:tr>
              <a:tr h="283050">
                <a:tc>
                  <a:txBody>
                    <a:bodyPr/>
                    <a:lstStyle/>
                    <a:p>
                      <a:pPr algn="ctr"/>
                      <a:r>
                        <a:rPr lang="en-US" sz="2000" b="0" dirty="0" err="1" smtClean="0">
                          <a:solidFill>
                            <a:schemeClr val="bg1">
                              <a:lumMod val="65000"/>
                            </a:schemeClr>
                          </a:solidFill>
                        </a:rPr>
                        <a:t>Mgmt</a:t>
                      </a:r>
                      <a:r>
                        <a:rPr lang="en-US" sz="2000" b="0" dirty="0" smtClean="0">
                          <a:solidFill>
                            <a:schemeClr val="bg1">
                              <a:lumMod val="65000"/>
                            </a:schemeClr>
                          </a:solidFill>
                        </a:rPr>
                        <a:t> layer</a:t>
                      </a:r>
                      <a:endParaRPr lang="en-US" sz="2000" b="0" dirty="0">
                        <a:solidFill>
                          <a:schemeClr val="bg1">
                            <a:lumMod val="65000"/>
                          </a:schemeClr>
                        </a:solidFill>
                      </a:endParaRPr>
                    </a:p>
                  </a:txBody>
                  <a:tcPr anchor="ctr">
                    <a:solidFill>
                      <a:schemeClr val="accent1">
                        <a:lumMod val="75000"/>
                        <a:alpha val="33000"/>
                      </a:schemeClr>
                    </a:solidFill>
                  </a:tcPr>
                </a:tc>
              </a:tr>
              <a:tr h="283050">
                <a:tc>
                  <a:txBody>
                    <a:bodyPr/>
                    <a:lstStyle/>
                    <a:p>
                      <a:pPr algn="ctr"/>
                      <a:r>
                        <a:rPr lang="en-US" sz="2000" b="0" baseline="0" dirty="0" smtClean="0"/>
                        <a:t>DFL</a:t>
                      </a:r>
                      <a:endParaRPr lang="en-US" sz="2000" b="0" dirty="0"/>
                    </a:p>
                  </a:txBody>
                  <a:tcPr anchor="ctr">
                    <a:solidFill>
                      <a:srgbClr val="FFC000"/>
                    </a:solidFill>
                  </a:tcPr>
                </a:tc>
              </a:tr>
              <a:tr h="283050">
                <a:tc>
                  <a:txBody>
                    <a:bodyPr/>
                    <a:lstStyle/>
                    <a:p>
                      <a:pPr algn="ctr"/>
                      <a:r>
                        <a:rPr lang="en-US" sz="2000" b="0" baseline="0" dirty="0" smtClean="0"/>
                        <a:t>DCL</a:t>
                      </a:r>
                      <a:endParaRPr lang="en-US" sz="2000" b="0" dirty="0"/>
                    </a:p>
                  </a:txBody>
                  <a:tcPr anchor="ctr">
                    <a:solidFill>
                      <a:srgbClr val="C00000"/>
                    </a:solidFill>
                  </a:tcPr>
                </a:tc>
              </a:tr>
            </a:tbl>
          </a:graphicData>
        </a:graphic>
      </p:graphicFrame>
      <p:pic>
        <p:nvPicPr>
          <p:cNvPr id="11" name="Picture 10" descr="camera-trimmed.png"/>
          <p:cNvPicPr>
            <a:picLocks noChangeAspect="1"/>
          </p:cNvPicPr>
          <p:nvPr/>
        </p:nvPicPr>
        <p:blipFill>
          <a:blip r:embed="rId4"/>
          <a:stretch>
            <a:fillRect/>
          </a:stretch>
        </p:blipFill>
        <p:spPr>
          <a:xfrm>
            <a:off x="7795779" y="1978493"/>
            <a:ext cx="665409" cy="527023"/>
          </a:xfrm>
          <a:prstGeom prst="rect">
            <a:avLst/>
          </a:prstGeom>
        </p:spPr>
      </p:pic>
    </p:spTree>
    <p:custDataLst>
      <p:tags r:id="rId1"/>
    </p:custDataLst>
    <p:extLst>
      <p:ext uri="{BB962C8B-B14F-4D97-AF65-F5344CB8AC3E}">
        <p14:creationId xmlns:p14="http://schemas.microsoft.com/office/powerpoint/2010/main" val="1327523899"/>
      </p:ext>
    </p:extLst>
  </p:cSld>
  <p:clrMapOvr>
    <a:masterClrMapping/>
  </p:clrMapOvr>
  <mc:AlternateContent xmlns:mc="http://schemas.openxmlformats.org/markup-compatibility/2006" xmlns:p14="http://schemas.microsoft.com/office/powerpoint/2010/main">
    <mc:Choice Requires="p14">
      <p:transition spd="slow" p14:dur="2000" advTm="101709"/>
    </mc:Choice>
    <mc:Fallback xmlns="">
      <p:transition xmlns:p14="http://schemas.microsoft.com/office/powerpoint/2010/main" spd="slow" advTm="10170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Rules &amp; Operations</a:t>
            </a:r>
            <a:endParaRPr lang="en-US" dirty="0"/>
          </a:p>
        </p:txBody>
      </p:sp>
      <p:sp>
        <p:nvSpPr>
          <p:cNvPr id="3" name="Content Placeholder 2"/>
          <p:cNvSpPr>
            <a:spLocks noGrp="1"/>
          </p:cNvSpPr>
          <p:nvPr>
            <p:ph idx="1"/>
          </p:nvPr>
        </p:nvSpPr>
        <p:spPr>
          <a:xfrm>
            <a:off x="457200" y="1865248"/>
            <a:ext cx="8229600" cy="4260915"/>
          </a:xfrm>
        </p:spPr>
        <p:txBody>
          <a:bodyPr>
            <a:normAutofit/>
          </a:bodyPr>
          <a:lstStyle/>
          <a:p>
            <a:pPr marL="0" indent="0">
              <a:buNone/>
            </a:pPr>
            <a:r>
              <a:rPr lang="en-US" sz="2800" dirty="0" smtClean="0"/>
              <a:t>Layer of Indirection between protocols and apps</a:t>
            </a:r>
          </a:p>
        </p:txBody>
      </p:sp>
      <p:graphicFrame>
        <p:nvGraphicFramePr>
          <p:cNvPr id="4" name="Table 3"/>
          <p:cNvGraphicFramePr>
            <a:graphicFrameLocks noGrp="1"/>
          </p:cNvGraphicFramePr>
          <p:nvPr>
            <p:extLst>
              <p:ext uri="{D42A27DB-BD31-4B8C-83A1-F6EECF244321}">
                <p14:modId xmlns:p14="http://schemas.microsoft.com/office/powerpoint/2010/main" val="2466125762"/>
              </p:ext>
            </p:extLst>
          </p:nvPr>
        </p:nvGraphicFramePr>
        <p:xfrm>
          <a:off x="1427991" y="2581899"/>
          <a:ext cx="5576819" cy="2057399"/>
        </p:xfrm>
        <a:graphic>
          <a:graphicData uri="http://schemas.openxmlformats.org/drawingml/2006/table">
            <a:tbl>
              <a:tblPr firstRow="1" bandRow="1">
                <a:tableStyleId>{073A0DAA-6AF3-43AB-8588-CEC1D06C72B9}</a:tableStyleId>
              </a:tblPr>
              <a:tblGrid>
                <a:gridCol w="2476500"/>
                <a:gridCol w="3100319"/>
              </a:tblGrid>
              <a:tr h="374928">
                <a:tc>
                  <a:txBody>
                    <a:bodyPr/>
                    <a:lstStyle/>
                    <a:p>
                      <a:pPr algn="l"/>
                      <a:r>
                        <a:rPr lang="en-US" sz="2400" dirty="0" smtClean="0">
                          <a:solidFill>
                            <a:schemeClr val="tx2"/>
                          </a:solidFill>
                        </a:rPr>
                        <a:t>Dimmer</a:t>
                      </a:r>
                      <a:endParaRPr lang="en-US" sz="2400" dirty="0">
                        <a:solidFill>
                          <a:schemeClr val="tx2"/>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dirty="0" smtClean="0">
                          <a:solidFill>
                            <a:schemeClr val="tx2"/>
                          </a:solidFill>
                        </a:rPr>
                        <a:t>PTZ Camera</a:t>
                      </a:r>
                      <a:endParaRPr lang="en-US" sz="2400" dirty="0">
                        <a:solidFill>
                          <a:schemeClr val="tx2"/>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600199">
                <a:tc>
                  <a:txBody>
                    <a:bodyPr/>
                    <a:lstStyle/>
                    <a:p>
                      <a:pPr algn="l"/>
                      <a:r>
                        <a:rPr lang="en-US" sz="2400" dirty="0" smtClean="0"/>
                        <a:t>Set(level)</a:t>
                      </a:r>
                    </a:p>
                    <a:p>
                      <a:pPr algn="l"/>
                      <a:r>
                        <a:rPr lang="en-US" sz="2400" dirty="0" smtClean="0"/>
                        <a:t>Get() </a:t>
                      </a:r>
                      <a:r>
                        <a:rPr lang="en-US" sz="2400" dirty="0" smtClean="0">
                          <a:sym typeface="Wingdings" pitchFamily="2" charset="2"/>
                        </a:rPr>
                        <a:t> </a:t>
                      </a:r>
                      <a:r>
                        <a:rPr lang="en-US" sz="2400" dirty="0" smtClean="0"/>
                        <a:t>level</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i="0" u="none" strike="noStrike" kern="1200" baseline="0" dirty="0" err="1" smtClean="0">
                          <a:solidFill>
                            <a:schemeClr val="dk1"/>
                          </a:solidFill>
                          <a:latin typeface="+mn-lt"/>
                          <a:ea typeface="+mn-ea"/>
                          <a:cs typeface="+mn-cs"/>
                        </a:rPr>
                        <a:t>GetImage</a:t>
                      </a:r>
                      <a:r>
                        <a:rPr lang="en-US" sz="2400" b="0" i="0" u="none" strike="noStrike" kern="1200" baseline="0" dirty="0" smtClean="0">
                          <a:solidFill>
                            <a:schemeClr val="dk1"/>
                          </a:solidFill>
                          <a:latin typeface="+mn-lt"/>
                          <a:ea typeface="+mn-ea"/>
                          <a:cs typeface="+mn-cs"/>
                        </a:rPr>
                        <a:t>() </a:t>
                      </a:r>
                      <a:r>
                        <a:rPr lang="en-US" sz="2400" b="0" i="0" u="none" strike="noStrike" kern="1200" baseline="0" dirty="0" smtClean="0">
                          <a:solidFill>
                            <a:schemeClr val="dk1"/>
                          </a:solidFill>
                          <a:latin typeface="+mn-lt"/>
                          <a:ea typeface="+mn-ea"/>
                          <a:cs typeface="+mn-cs"/>
                          <a:sym typeface="Wingdings" pitchFamily="2" charset="2"/>
                        </a:rPr>
                        <a:t> </a:t>
                      </a:r>
                      <a:r>
                        <a:rPr lang="en-US" sz="2400" b="0" i="0" u="none" strike="noStrike" kern="1200" baseline="0" dirty="0" smtClean="0">
                          <a:solidFill>
                            <a:schemeClr val="dk1"/>
                          </a:solidFill>
                          <a:latin typeface="+mn-lt"/>
                          <a:ea typeface="+mn-ea"/>
                          <a:cs typeface="+mn-cs"/>
                        </a:rPr>
                        <a:t>bitmap</a:t>
                      </a:r>
                    </a:p>
                    <a:p>
                      <a:pPr algn="l"/>
                      <a:r>
                        <a:rPr lang="en-US" sz="2400" b="0" i="0" u="none" strike="noStrike" kern="1200" baseline="0" dirty="0" smtClean="0">
                          <a:solidFill>
                            <a:schemeClr val="dk1"/>
                          </a:solidFill>
                          <a:latin typeface="+mn-lt"/>
                          <a:ea typeface="+mn-ea"/>
                          <a:cs typeface="+mn-cs"/>
                        </a:rPr>
                        <a:t>Up(), Down(), </a:t>
                      </a:r>
                    </a:p>
                    <a:p>
                      <a:pPr algn="l"/>
                      <a:r>
                        <a:rPr lang="en-US" sz="2400" b="0" i="0" u="none" strike="noStrike" kern="1200" baseline="0" dirty="0" smtClean="0">
                          <a:solidFill>
                            <a:schemeClr val="dk1"/>
                          </a:solidFill>
                          <a:latin typeface="+mn-lt"/>
                          <a:ea typeface="+mn-ea"/>
                          <a:cs typeface="+mn-cs"/>
                        </a:rPr>
                        <a:t>Left(), Right()</a:t>
                      </a:r>
                    </a:p>
                    <a:p>
                      <a:pPr algn="l"/>
                      <a:r>
                        <a:rPr lang="en-US" sz="2400" b="0" i="0" u="none" strike="noStrike" kern="1200" baseline="0" dirty="0" err="1" smtClean="0">
                          <a:solidFill>
                            <a:schemeClr val="dk1"/>
                          </a:solidFill>
                          <a:latin typeface="+mn-lt"/>
                          <a:ea typeface="+mn-ea"/>
                          <a:cs typeface="+mn-cs"/>
                        </a:rPr>
                        <a:t>ZoomIn</a:t>
                      </a:r>
                      <a:r>
                        <a:rPr lang="en-US" sz="2400" b="0" i="0" u="none" strike="noStrike" kern="1200" baseline="0" dirty="0" smtClean="0">
                          <a:solidFill>
                            <a:schemeClr val="dk1"/>
                          </a:solidFill>
                          <a:latin typeface="+mn-lt"/>
                          <a:ea typeface="+mn-ea"/>
                          <a:cs typeface="+mn-cs"/>
                        </a:rPr>
                        <a:t>(), </a:t>
                      </a:r>
                      <a:r>
                        <a:rPr lang="en-US" sz="2400" b="0" i="0" u="none" strike="noStrike" kern="1200" baseline="0" dirty="0" err="1" smtClean="0">
                          <a:solidFill>
                            <a:schemeClr val="dk1"/>
                          </a:solidFill>
                          <a:latin typeface="+mn-lt"/>
                          <a:ea typeface="+mn-ea"/>
                          <a:cs typeface="+mn-cs"/>
                        </a:rPr>
                        <a:t>ZoomOut</a:t>
                      </a:r>
                      <a:r>
                        <a:rPr lang="en-US" sz="2400" b="0" i="0" u="none" strike="noStrike" kern="1200" baseline="0" dirty="0" smtClean="0">
                          <a:solidFill>
                            <a:schemeClr val="dk1"/>
                          </a:solidFill>
                          <a:latin typeface="+mn-lt"/>
                          <a:ea typeface="+mn-ea"/>
                          <a:cs typeface="+mn-cs"/>
                        </a:rPr>
                        <a:t>()</a:t>
                      </a:r>
                      <a:endParaRPr lang="en-US" sz="2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14645765"/>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bg1">
                              <a:lumMod val="65000"/>
                            </a:schemeClr>
                          </a:solidFill>
                        </a:rPr>
                        <a:t>App layer</a:t>
                      </a:r>
                      <a:endParaRPr lang="en-US" sz="2000" b="0" dirty="0">
                        <a:solidFill>
                          <a:schemeClr val="bg1">
                            <a:lumMod val="65000"/>
                          </a:schemeClr>
                        </a:solidFill>
                      </a:endParaRPr>
                    </a:p>
                  </a:txBody>
                  <a:tcPr anchor="ctr">
                    <a:lnT w="12700" cmpd="sng">
                      <a:noFill/>
                    </a:lnT>
                    <a:solidFill>
                      <a:srgbClr val="92D050">
                        <a:alpha val="33000"/>
                      </a:srgbClr>
                    </a:solidFill>
                  </a:tcPr>
                </a:tc>
              </a:tr>
              <a:tr h="283050">
                <a:tc>
                  <a:txBody>
                    <a:bodyPr/>
                    <a:lstStyle/>
                    <a:p>
                      <a:pPr algn="ctr"/>
                      <a:r>
                        <a:rPr lang="en-US" sz="2000" b="0" dirty="0" err="1" smtClean="0">
                          <a:solidFill>
                            <a:schemeClr val="bg1">
                              <a:lumMod val="65000"/>
                            </a:schemeClr>
                          </a:solidFill>
                        </a:rPr>
                        <a:t>Mgmt</a:t>
                      </a:r>
                      <a:r>
                        <a:rPr lang="en-US" sz="2000" b="0" dirty="0" smtClean="0">
                          <a:solidFill>
                            <a:schemeClr val="bg1">
                              <a:lumMod val="65000"/>
                            </a:schemeClr>
                          </a:solidFill>
                        </a:rPr>
                        <a:t> layer</a:t>
                      </a:r>
                      <a:endParaRPr lang="en-US" sz="2000" b="0" dirty="0">
                        <a:solidFill>
                          <a:schemeClr val="bg1">
                            <a:lumMod val="65000"/>
                          </a:schemeClr>
                        </a:solidFill>
                      </a:endParaRPr>
                    </a:p>
                  </a:txBody>
                  <a:tcPr anchor="ctr">
                    <a:solidFill>
                      <a:schemeClr val="accent1">
                        <a:lumMod val="75000"/>
                        <a:alpha val="33000"/>
                      </a:schemeClr>
                    </a:solidFill>
                  </a:tcPr>
                </a:tc>
              </a:tr>
              <a:tr h="283050">
                <a:tc>
                  <a:txBody>
                    <a:bodyPr/>
                    <a:lstStyle/>
                    <a:p>
                      <a:pPr algn="ctr"/>
                      <a:r>
                        <a:rPr lang="en-US" sz="2000" b="0" baseline="0" dirty="0" smtClean="0"/>
                        <a:t>DFL</a:t>
                      </a:r>
                      <a:endParaRPr lang="en-US" sz="2000" b="0" dirty="0"/>
                    </a:p>
                  </a:txBody>
                  <a:tcPr anchor="ctr">
                    <a:solidFill>
                      <a:srgbClr val="FFC000"/>
                    </a:solidFill>
                  </a:tcPr>
                </a:tc>
              </a:tr>
              <a:tr h="283050">
                <a:tc>
                  <a:txBody>
                    <a:bodyPr/>
                    <a:lstStyle/>
                    <a:p>
                      <a:pPr algn="ctr"/>
                      <a:r>
                        <a:rPr lang="en-US" sz="2000" b="0" baseline="0" dirty="0" smtClean="0"/>
                        <a:t>DCL</a:t>
                      </a:r>
                      <a:endParaRPr lang="en-US" sz="2000" b="0" dirty="0"/>
                    </a:p>
                  </a:txBody>
                  <a:tcPr anchor="ctr">
                    <a:solidFill>
                      <a:srgbClr val="C00000"/>
                    </a:solidFill>
                  </a:tcPr>
                </a:tc>
              </a:tr>
            </a:tbl>
          </a:graphicData>
        </a:graphic>
      </p:graphicFrame>
      <p:pic>
        <p:nvPicPr>
          <p:cNvPr id="11" name="Picture 10" descr="camera-trimmed.png"/>
          <p:cNvPicPr>
            <a:picLocks noChangeAspect="1"/>
          </p:cNvPicPr>
          <p:nvPr/>
        </p:nvPicPr>
        <p:blipFill>
          <a:blip r:embed="rId4"/>
          <a:stretch>
            <a:fillRect/>
          </a:stretch>
        </p:blipFill>
        <p:spPr>
          <a:xfrm>
            <a:off x="7795779" y="1978493"/>
            <a:ext cx="665409" cy="527023"/>
          </a:xfrm>
          <a:prstGeom prst="rect">
            <a:avLst/>
          </a:prstGeom>
        </p:spPr>
      </p:pic>
    </p:spTree>
    <p:custDataLst>
      <p:tags r:id="rId1"/>
    </p:custDataLst>
    <p:extLst>
      <p:ext uri="{BB962C8B-B14F-4D97-AF65-F5344CB8AC3E}">
        <p14:creationId xmlns:p14="http://schemas.microsoft.com/office/powerpoint/2010/main" val="1056133016"/>
      </p:ext>
    </p:extLst>
  </p:cSld>
  <p:clrMapOvr>
    <a:masterClrMapping/>
  </p:clrMapOvr>
  <mc:AlternateContent xmlns:mc="http://schemas.openxmlformats.org/markup-compatibility/2006" xmlns:p14="http://schemas.microsoft.com/office/powerpoint/2010/main">
    <mc:Choice Requires="p14">
      <p:transition spd="slow" p14:dur="2000" advTm="101709"/>
    </mc:Choice>
    <mc:Fallback xmlns="">
      <p:transition xmlns:p14="http://schemas.microsoft.com/office/powerpoint/2010/main" spd="slow" advTm="101709"/>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Layer </a:t>
            </a:r>
            <a:r>
              <a:rPr lang="en-US" dirty="0"/>
              <a:t>R</a:t>
            </a:r>
            <a:r>
              <a:rPr lang="en-US" dirty="0" smtClean="0"/>
              <a:t>equirements</a:t>
            </a:r>
            <a:endParaRPr lang="en-US" dirty="0"/>
          </a:p>
        </p:txBody>
      </p:sp>
      <p:pic>
        <p:nvPicPr>
          <p:cNvPr id="9" name="Picture 2" descr="Rather Be Guarding Wall Clock"/>
          <p:cNvPicPr>
            <a:picLocks noChangeAspect="1" noChangeArrowheads="1"/>
          </p:cNvPicPr>
          <p:nvPr/>
        </p:nvPicPr>
        <p:blipFill rotWithShape="1">
          <a:blip r:embed="rId4">
            <a:extLst>
              <a:ext uri="{28A0092B-C50C-407E-A947-70E740481C1C}">
                <a14:useLocalDpi xmlns:a14="http://schemas.microsoft.com/office/drawing/2010/main" val="0"/>
              </a:ext>
            </a:extLst>
          </a:blip>
          <a:srcRect l="9800" t="8267" r="7800" b="8533"/>
          <a:stretch/>
        </p:blipFill>
        <p:spPr bwMode="auto">
          <a:xfrm>
            <a:off x="552509" y="2908313"/>
            <a:ext cx="1958465" cy="197747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3679265" y="3019274"/>
            <a:ext cx="1752600" cy="1524000"/>
            <a:chOff x="7086600" y="3124200"/>
            <a:chExt cx="1752600" cy="1524000"/>
          </a:xfrm>
        </p:grpSpPr>
        <p:pic>
          <p:nvPicPr>
            <p:cNvPr id="2063" name="Picture 15" descr="App Store Icon Pillo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70" t="8554" r="8190" b="11220"/>
            <a:stretch/>
          </p:blipFill>
          <p:spPr bwMode="auto">
            <a:xfrm>
              <a:off x="7320173" y="3220468"/>
              <a:ext cx="1290427" cy="123923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086600" y="3124200"/>
              <a:ext cx="1752600" cy="1524000"/>
              <a:chOff x="7086600" y="3124200"/>
              <a:chExt cx="1219200" cy="1384272"/>
            </a:xfrm>
          </p:grpSpPr>
          <p:cxnSp>
            <p:nvCxnSpPr>
              <p:cNvPr id="7" name="Straight Connector 6"/>
              <p:cNvCxnSpPr/>
              <p:nvPr/>
            </p:nvCxnSpPr>
            <p:spPr>
              <a:xfrm>
                <a:off x="73914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962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058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86600" y="3816336"/>
                <a:ext cx="1219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7086600" y="3124200"/>
              <a:ext cx="1752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600" y="4648200"/>
              <a:ext cx="1752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5" name="Picture 17" descr="C:\Users\ratul\AppData\Local\Microsoft\Windows\Temporary Internet Files\Content.IE5\BM6VAGTD\MC90005614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6474" y="2908313"/>
            <a:ext cx="2145830" cy="1860940"/>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p:cNvSpPr txBox="1">
            <a:spLocks/>
          </p:cNvSpPr>
          <p:nvPr/>
        </p:nvSpPr>
        <p:spPr>
          <a:xfrm>
            <a:off x="3183965" y="1951176"/>
            <a:ext cx="2743200"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Apps as security principals</a:t>
            </a:r>
          </a:p>
        </p:txBody>
      </p:sp>
      <p:sp>
        <p:nvSpPr>
          <p:cNvPr id="39" name="Content Placeholder 2"/>
          <p:cNvSpPr txBox="1">
            <a:spLocks/>
          </p:cNvSpPr>
          <p:nvPr/>
        </p:nvSpPr>
        <p:spPr>
          <a:xfrm>
            <a:off x="6207789" y="1951176"/>
            <a:ext cx="2743200"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Easy-to-verify settings</a:t>
            </a:r>
          </a:p>
        </p:txBody>
      </p:sp>
      <p:sp>
        <p:nvSpPr>
          <p:cNvPr id="25" name="Content Placeholder 2"/>
          <p:cNvSpPr txBox="1">
            <a:spLocks/>
          </p:cNvSpPr>
          <p:nvPr/>
        </p:nvSpPr>
        <p:spPr>
          <a:xfrm>
            <a:off x="160141" y="1951176"/>
            <a:ext cx="2743200"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Time-based access control</a:t>
            </a:r>
          </a:p>
        </p:txBody>
      </p:sp>
      <p:sp>
        <p:nvSpPr>
          <p:cNvPr id="22" name="Content Placeholder 2"/>
          <p:cNvSpPr txBox="1">
            <a:spLocks/>
          </p:cNvSpPr>
          <p:nvPr/>
        </p:nvSpPr>
        <p:spPr>
          <a:xfrm>
            <a:off x="312540" y="5432348"/>
            <a:ext cx="8339763"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Mental models are based on research in 14 homes (31 people) with home automation already installed.</a:t>
            </a:r>
          </a:p>
        </p:txBody>
      </p:sp>
    </p:spTree>
    <p:custDataLst>
      <p:tags r:id="rId1"/>
    </p:custDataLst>
    <p:extLst>
      <p:ext uri="{BB962C8B-B14F-4D97-AF65-F5344CB8AC3E}">
        <p14:creationId xmlns:p14="http://schemas.microsoft.com/office/powerpoint/2010/main" val="1071280519"/>
      </p:ext>
    </p:extLst>
  </p:cSld>
  <p:clrMapOvr>
    <a:masterClrMapping/>
  </p:clrMapOvr>
  <mc:AlternateContent xmlns:mc="http://schemas.openxmlformats.org/markup-compatibility/2006" xmlns:p14="http://schemas.microsoft.com/office/powerpoint/2010/main">
    <mc:Choice Requires="p14">
      <p:transition spd="slow" p14:dur="2000" advTm="65910"/>
    </mc:Choice>
    <mc:Fallback xmlns="">
      <p:transition xmlns:p14="http://schemas.microsoft.com/office/powerpoint/2010/main" spd="slow" advTm="659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25"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Layer</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Access control policy:</a:t>
            </a:r>
          </a:p>
          <a:p>
            <a:r>
              <a:rPr lang="en-US" dirty="0" err="1" smtClean="0"/>
              <a:t>Datalog</a:t>
            </a:r>
            <a:r>
              <a:rPr lang="en-US" dirty="0"/>
              <a:t>-based rules</a:t>
            </a:r>
          </a:p>
          <a:p>
            <a:pPr lvl="1"/>
            <a:r>
              <a:rPr lang="en-US" sz="2000" i="1" dirty="0" smtClean="0">
                <a:solidFill>
                  <a:schemeClr val="accent6">
                    <a:lumMod val="50000"/>
                  </a:schemeClr>
                </a:solidFill>
              </a:rPr>
              <a:t>(resource, </a:t>
            </a:r>
            <a:r>
              <a:rPr lang="en-US" sz="2000" i="1" dirty="0" err="1" smtClean="0">
                <a:solidFill>
                  <a:schemeClr val="accent6">
                    <a:lumMod val="50000"/>
                  </a:schemeClr>
                </a:solidFill>
              </a:rPr>
              <a:t>userGrp</a:t>
            </a:r>
            <a:r>
              <a:rPr lang="en-US" sz="2000" i="1" dirty="0" smtClean="0">
                <a:solidFill>
                  <a:schemeClr val="accent6">
                    <a:lumMod val="50000"/>
                  </a:schemeClr>
                </a:solidFill>
              </a:rPr>
              <a:t>, app, </a:t>
            </a:r>
            <a:r>
              <a:rPr lang="en-US" sz="2000" i="1" dirty="0" err="1" smtClean="0">
                <a:solidFill>
                  <a:schemeClr val="accent6">
                    <a:lumMod val="50000"/>
                  </a:schemeClr>
                </a:solidFill>
              </a:rPr>
              <a:t>t</a:t>
            </a:r>
            <a:r>
              <a:rPr lang="en-US" sz="2000" i="1" baseline="-25000" dirty="0" err="1" smtClean="0">
                <a:solidFill>
                  <a:schemeClr val="accent6">
                    <a:lumMod val="50000"/>
                  </a:schemeClr>
                </a:solidFill>
              </a:rPr>
              <a:t>start</a:t>
            </a:r>
            <a:r>
              <a:rPr lang="en-US" sz="2000" i="1" dirty="0">
                <a:solidFill>
                  <a:schemeClr val="accent6">
                    <a:lumMod val="50000"/>
                  </a:schemeClr>
                </a:solidFill>
              </a:rPr>
              <a:t>, t</a:t>
            </a:r>
            <a:r>
              <a:rPr lang="en-US" sz="2000" i="1" baseline="-25000" dirty="0">
                <a:solidFill>
                  <a:schemeClr val="accent6">
                    <a:lumMod val="50000"/>
                  </a:schemeClr>
                </a:solidFill>
              </a:rPr>
              <a:t>end</a:t>
            </a:r>
            <a:r>
              <a:rPr lang="en-US" sz="2000" i="1" dirty="0" smtClean="0">
                <a:solidFill>
                  <a:schemeClr val="accent6">
                    <a:lumMod val="50000"/>
                  </a:schemeClr>
                </a:solidFill>
              </a:rPr>
              <a:t>, </a:t>
            </a:r>
            <a:r>
              <a:rPr lang="en-US" sz="2000" i="1" dirty="0" err="1" smtClean="0">
                <a:solidFill>
                  <a:schemeClr val="accent6">
                    <a:lumMod val="50000"/>
                  </a:schemeClr>
                </a:solidFill>
              </a:rPr>
              <a:t>dayOfWeek</a:t>
            </a:r>
            <a:r>
              <a:rPr lang="en-US" sz="2000" i="1" dirty="0" smtClean="0">
                <a:solidFill>
                  <a:schemeClr val="accent6">
                    <a:lumMod val="50000"/>
                  </a:schemeClr>
                </a:solidFill>
              </a:rPr>
              <a:t>, </a:t>
            </a:r>
            <a:r>
              <a:rPr lang="en-US" sz="2000" i="1" dirty="0">
                <a:solidFill>
                  <a:schemeClr val="accent6">
                    <a:lumMod val="50000"/>
                  </a:schemeClr>
                </a:solidFill>
              </a:rPr>
              <a:t>priority, </a:t>
            </a:r>
            <a:r>
              <a:rPr lang="en-US" sz="2000" i="1" dirty="0" err="1" smtClean="0">
                <a:solidFill>
                  <a:schemeClr val="accent6">
                    <a:lumMod val="50000"/>
                  </a:schemeClr>
                </a:solidFill>
              </a:rPr>
              <a:t>accessMode</a:t>
            </a:r>
            <a:r>
              <a:rPr lang="en-US" sz="2000" i="1" dirty="0">
                <a:solidFill>
                  <a:schemeClr val="accent6">
                    <a:lumMod val="50000"/>
                  </a:schemeClr>
                </a:solidFill>
              </a:rPr>
              <a:t>)</a:t>
            </a:r>
            <a:endParaRPr lang="en-US" sz="2000" i="1" dirty="0" smtClean="0">
              <a:solidFill>
                <a:schemeClr val="accent6">
                  <a:lumMod val="50000"/>
                </a:schemeClr>
              </a:solidFill>
            </a:endParaRPr>
          </a:p>
          <a:p>
            <a:r>
              <a:rPr lang="en-US" dirty="0" smtClean="0"/>
              <a:t>Rules include </a:t>
            </a:r>
            <a:r>
              <a:rPr lang="en-US" b="1" i="1" dirty="0" smtClean="0"/>
              <a:t>time</a:t>
            </a:r>
            <a:r>
              <a:rPr lang="en-US" dirty="0" smtClean="0"/>
              <a:t> and </a:t>
            </a:r>
            <a:r>
              <a:rPr lang="en-US" b="1" i="1" dirty="0" smtClean="0"/>
              <a:t>application</a:t>
            </a:r>
          </a:p>
          <a:p>
            <a:r>
              <a:rPr lang="en-US" dirty="0" smtClean="0"/>
              <a:t>Allow </a:t>
            </a:r>
            <a:r>
              <a:rPr lang="en-US" dirty="0"/>
              <a:t>users to query rules to verify their </a:t>
            </a:r>
            <a:r>
              <a:rPr lang="en-US" dirty="0" smtClean="0"/>
              <a:t>intent</a:t>
            </a:r>
          </a:p>
          <a:p>
            <a:pPr lvl="2"/>
            <a:endParaRPr lang="en-US" dirty="0"/>
          </a:p>
          <a:p>
            <a:pPr marL="0" indent="0">
              <a:buNone/>
            </a:pPr>
            <a:r>
              <a:rPr lang="en-US" dirty="0" smtClean="0"/>
              <a:t>Easier to reason about than ACLs in current </a:t>
            </a:r>
            <a:r>
              <a:rPr lang="en-US" dirty="0" err="1" smtClean="0"/>
              <a:t>OSes</a:t>
            </a:r>
            <a:endParaRPr lang="en-US" dirty="0" smtClean="0"/>
          </a:p>
          <a:p>
            <a:pPr marL="0" indent="0">
              <a:buNone/>
            </a:pPr>
            <a:r>
              <a:rPr lang="en-US" dirty="0" smtClean="0"/>
              <a:t>Scales better than 2-D grid of users and devices</a:t>
            </a:r>
            <a:endParaRPr lang="en-US" dirty="0"/>
          </a:p>
        </p:txBody>
      </p:sp>
      <p:cxnSp>
        <p:nvCxnSpPr>
          <p:cNvPr id="11" name="Straight Arrow Connector 10"/>
          <p:cNvCxnSpPr/>
          <p:nvPr/>
        </p:nvCxnSpPr>
        <p:spPr>
          <a:xfrm>
            <a:off x="7557133" y="956946"/>
            <a:ext cx="488760" cy="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descr="camera-trimmed.png"/>
          <p:cNvPicPr>
            <a:picLocks noChangeAspect="1"/>
          </p:cNvPicPr>
          <p:nvPr/>
        </p:nvPicPr>
        <p:blipFill>
          <a:blip r:embed="rId4"/>
          <a:stretch>
            <a:fillRect/>
          </a:stretch>
        </p:blipFill>
        <p:spPr>
          <a:xfrm>
            <a:off x="7795779" y="1978493"/>
            <a:ext cx="665409" cy="52702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00417788"/>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bg1">
                              <a:lumMod val="65000"/>
                            </a:schemeClr>
                          </a:solidFill>
                        </a:rPr>
                        <a:t>App layer</a:t>
                      </a:r>
                      <a:endParaRPr lang="en-US" sz="2000" b="0" dirty="0">
                        <a:solidFill>
                          <a:schemeClr val="bg1">
                            <a:lumMod val="65000"/>
                          </a:schemeClr>
                        </a:solidFill>
                      </a:endParaRPr>
                    </a:p>
                  </a:txBody>
                  <a:tcPr anchor="ctr">
                    <a:lnT w="12700" cmpd="sng">
                      <a:noFill/>
                    </a:lnT>
                    <a:solidFill>
                      <a:srgbClr val="92D050">
                        <a:alpha val="33000"/>
                      </a:srgbClr>
                    </a:solidFill>
                  </a:tcPr>
                </a:tc>
              </a:tr>
              <a:tr h="283050">
                <a:tc>
                  <a:txBody>
                    <a:bodyPr/>
                    <a:lstStyle/>
                    <a:p>
                      <a:pPr algn="ctr"/>
                      <a:r>
                        <a:rPr lang="en-US" sz="2000" b="0" dirty="0" err="1" smtClean="0">
                          <a:solidFill>
                            <a:schemeClr val="tx1"/>
                          </a:solidFill>
                        </a:rPr>
                        <a:t>Mgmt</a:t>
                      </a:r>
                      <a:r>
                        <a:rPr lang="en-US" sz="2000" b="0" dirty="0" smtClean="0">
                          <a:solidFill>
                            <a:schemeClr val="tx1"/>
                          </a:solidFill>
                        </a:rPr>
                        <a:t> layer</a:t>
                      </a:r>
                      <a:endParaRPr lang="en-US" sz="2000" b="0" dirty="0">
                        <a:solidFill>
                          <a:schemeClr val="tx1"/>
                        </a:solidFill>
                      </a:endParaRPr>
                    </a:p>
                  </a:txBody>
                  <a:tcPr anchor="ctr">
                    <a:solidFill>
                      <a:schemeClr val="accent1">
                        <a:lumMod val="75000"/>
                      </a:schemeClr>
                    </a:solidFill>
                  </a:tcPr>
                </a:tc>
              </a:tr>
              <a:tr h="283050">
                <a:tc>
                  <a:txBody>
                    <a:bodyPr/>
                    <a:lstStyle/>
                    <a:p>
                      <a:pPr algn="ctr"/>
                      <a:r>
                        <a:rPr lang="en-US" sz="2000" b="0" baseline="0" dirty="0" smtClean="0">
                          <a:solidFill>
                            <a:schemeClr val="bg1">
                              <a:lumMod val="65000"/>
                            </a:schemeClr>
                          </a:solidFill>
                        </a:rPr>
                        <a:t>DFL</a:t>
                      </a:r>
                      <a:endParaRPr lang="en-US" sz="2000" b="0" dirty="0">
                        <a:solidFill>
                          <a:schemeClr val="bg1">
                            <a:lumMod val="65000"/>
                          </a:schemeClr>
                        </a:solidFill>
                      </a:endParaRPr>
                    </a:p>
                  </a:txBody>
                  <a:tcPr anchor="ctr">
                    <a:solidFill>
                      <a:srgbClr val="FFC000">
                        <a:alpha val="33000"/>
                      </a:srgbClr>
                    </a:solidFill>
                  </a:tcPr>
                </a:tc>
              </a:tr>
              <a:tr h="283050">
                <a:tc>
                  <a:txBody>
                    <a:bodyPr/>
                    <a:lstStyle/>
                    <a:p>
                      <a:pPr algn="ctr"/>
                      <a:r>
                        <a:rPr lang="en-US" sz="2000" b="0" baseline="0" dirty="0" smtClean="0">
                          <a:solidFill>
                            <a:schemeClr val="bg1">
                              <a:lumMod val="65000"/>
                            </a:schemeClr>
                          </a:solidFill>
                        </a:rPr>
                        <a:t>DCL</a:t>
                      </a:r>
                      <a:endParaRPr lang="en-US" sz="2000" b="0" dirty="0">
                        <a:solidFill>
                          <a:schemeClr val="bg1">
                            <a:lumMod val="65000"/>
                          </a:schemeClr>
                        </a:solidFill>
                      </a:endParaRPr>
                    </a:p>
                  </a:txBody>
                  <a:tcPr anchor="ctr">
                    <a:solidFill>
                      <a:srgbClr val="C00000">
                        <a:alpha val="33000"/>
                      </a:srgbClr>
                    </a:solidFill>
                  </a:tcPr>
                </a:tc>
              </a:tr>
            </a:tbl>
          </a:graphicData>
        </a:graphic>
      </p:graphicFrame>
    </p:spTree>
    <p:custDataLst>
      <p:tags r:id="rId1"/>
    </p:custDataLst>
    <p:extLst>
      <p:ext uri="{BB962C8B-B14F-4D97-AF65-F5344CB8AC3E}">
        <p14:creationId xmlns:p14="http://schemas.microsoft.com/office/powerpoint/2010/main" val="3368749218"/>
      </p:ext>
    </p:extLst>
  </p:cSld>
  <p:clrMapOvr>
    <a:masterClrMapping/>
  </p:clrMapOvr>
  <mc:AlternateContent xmlns:mc="http://schemas.openxmlformats.org/markup-compatibility/2006" xmlns:p14="http://schemas.microsoft.com/office/powerpoint/2010/main">
    <mc:Choice Requires="p14">
      <p:transition spd="slow" p14:dur="2000" advTm="70696"/>
    </mc:Choice>
    <mc:Fallback xmlns="">
      <p:transition xmlns:p14="http://schemas.microsoft.com/office/powerpoint/2010/main" spd="slow" advTm="7069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Datalog</a:t>
            </a:r>
            <a:r>
              <a:rPr lang="en-US" dirty="0" smtClean="0"/>
              <a:t> advantages</a:t>
            </a:r>
            <a:endParaRPr lang="en-US" dirty="0"/>
          </a:p>
        </p:txBody>
      </p:sp>
      <p:sp>
        <p:nvSpPr>
          <p:cNvPr id="3" name="Content Placeholder 2"/>
          <p:cNvSpPr>
            <a:spLocks noGrp="1"/>
          </p:cNvSpPr>
          <p:nvPr>
            <p:ph idx="1"/>
          </p:nvPr>
        </p:nvSpPr>
        <p:spPr>
          <a:xfrm>
            <a:off x="215900" y="1600200"/>
            <a:ext cx="8801100" cy="4525963"/>
          </a:xfrm>
        </p:spPr>
        <p:txBody>
          <a:bodyPr>
            <a:normAutofit fontScale="77500" lnSpcReduction="20000"/>
          </a:bodyPr>
          <a:lstStyle/>
          <a:p>
            <a:r>
              <a:rPr lang="en-US" dirty="0" smtClean="0"/>
              <a:t>The </a:t>
            </a:r>
            <a:r>
              <a:rPr lang="en-US" dirty="0" err="1" smtClean="0"/>
              <a:t>Datalog</a:t>
            </a:r>
            <a:r>
              <a:rPr lang="en-US" dirty="0" smtClean="0"/>
              <a:t> abstraction meets </a:t>
            </a:r>
            <a:r>
              <a:rPr lang="en-US" dirty="0"/>
              <a:t>our </a:t>
            </a:r>
            <a:r>
              <a:rPr lang="en-US" dirty="0" smtClean="0"/>
              <a:t>requirements</a:t>
            </a:r>
          </a:p>
          <a:p>
            <a:pPr lvl="1"/>
            <a:r>
              <a:rPr lang="en-US" dirty="0" smtClean="0"/>
              <a:t>Simplicity (once you discard advance features (not needed in homes)</a:t>
            </a:r>
            <a:endParaRPr lang="en-US" dirty="0" smtClean="0"/>
          </a:p>
          <a:p>
            <a:r>
              <a:rPr lang="en-US" dirty="0" smtClean="0"/>
              <a:t>Users </a:t>
            </a:r>
            <a:r>
              <a:rPr lang="en-US" dirty="0"/>
              <a:t>can configure time-based policies as well as restrict an application to specific </a:t>
            </a:r>
            <a:r>
              <a:rPr lang="en-US" dirty="0" smtClean="0"/>
              <a:t>devices</a:t>
            </a:r>
          </a:p>
          <a:p>
            <a:r>
              <a:rPr lang="en-US" dirty="0" smtClean="0"/>
              <a:t>They </a:t>
            </a:r>
            <a:r>
              <a:rPr lang="en-US" dirty="0"/>
              <a:t>can also easily understand their configuration by getting inverse views such </a:t>
            </a:r>
            <a:r>
              <a:rPr lang="en-US" dirty="0" smtClean="0"/>
              <a:t>as:</a:t>
            </a:r>
          </a:p>
          <a:p>
            <a:pPr lvl="1"/>
            <a:r>
              <a:rPr lang="en-US" dirty="0" smtClean="0"/>
              <a:t>“which </a:t>
            </a:r>
            <a:r>
              <a:rPr lang="en-US" dirty="0"/>
              <a:t>applications can access the door?</a:t>
            </a:r>
            <a:r>
              <a:rPr lang="en-US" dirty="0" smtClean="0"/>
              <a:t>”</a:t>
            </a:r>
          </a:p>
          <a:p>
            <a:pPr lvl="1"/>
            <a:r>
              <a:rPr lang="en-US" dirty="0" smtClean="0"/>
              <a:t>“</a:t>
            </a:r>
            <a:r>
              <a:rPr lang="en-US" dirty="0"/>
              <a:t>which devices can be accessed after 10 PM?</a:t>
            </a:r>
            <a:r>
              <a:rPr lang="en-US" dirty="0" smtClean="0"/>
              <a:t>”, or</a:t>
            </a:r>
          </a:p>
          <a:p>
            <a:pPr lvl="1"/>
            <a:r>
              <a:rPr lang="en-US" dirty="0" smtClean="0"/>
              <a:t>“</a:t>
            </a:r>
            <a:r>
              <a:rPr lang="en-US" dirty="0"/>
              <a:t>can a user ever access the back door lock?</a:t>
            </a:r>
            <a:r>
              <a:rPr lang="en-US" dirty="0" smtClean="0"/>
              <a:t>”</a:t>
            </a:r>
          </a:p>
          <a:p>
            <a:r>
              <a:rPr lang="en-US" dirty="0" smtClean="0"/>
              <a:t>Definitions </a:t>
            </a:r>
            <a:r>
              <a:rPr lang="en-US" dirty="0"/>
              <a:t>can easily be visualized or expresses as </a:t>
            </a:r>
            <a:r>
              <a:rPr lang="en-US" dirty="0" smtClean="0"/>
              <a:t>English sentences</a:t>
            </a:r>
          </a:p>
          <a:p>
            <a:pPr lvl="1"/>
            <a:r>
              <a:rPr lang="en-US" dirty="0"/>
              <a:t>“</a:t>
            </a:r>
            <a:r>
              <a:rPr lang="en-US" dirty="0" smtClean="0"/>
              <a:t>Allow </a:t>
            </a:r>
            <a:r>
              <a:rPr lang="en-US" dirty="0"/>
              <a:t>residents to access the living room speakers using the music player from 8 AM to 10 PM.” </a:t>
            </a:r>
          </a:p>
          <a:p>
            <a:pPr lvl="1"/>
            <a:endParaRPr lang="en-US" dirty="0"/>
          </a:p>
          <a:p>
            <a:endParaRPr lang="en-US" dirty="0"/>
          </a:p>
        </p:txBody>
      </p:sp>
    </p:spTree>
    <p:extLst>
      <p:ext uri="{BB962C8B-B14F-4D97-AF65-F5344CB8AC3E}">
        <p14:creationId xmlns:p14="http://schemas.microsoft.com/office/powerpoint/2010/main" val="322690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marL="0" indent="0">
              <a:buNone/>
            </a:pPr>
            <a:r>
              <a:rPr lang="en-US" dirty="0" smtClean="0"/>
              <a:t>Apps compose abstract rules from DFL</a:t>
            </a:r>
          </a:p>
          <a:p>
            <a:pPr lvl="2"/>
            <a:endParaRPr lang="en-US" dirty="0"/>
          </a:p>
          <a:p>
            <a:pPr marL="0" indent="0">
              <a:buNone/>
            </a:pPr>
            <a:r>
              <a:rPr lang="en-US" dirty="0" smtClean="0"/>
              <a:t>Management layer interposes on accesses</a:t>
            </a:r>
          </a:p>
          <a:p>
            <a:pPr lvl="2"/>
            <a:endParaRPr lang="en-US" dirty="0" smtClean="0"/>
          </a:p>
          <a:p>
            <a:pPr marL="0" indent="0">
              <a:buNone/>
            </a:pPr>
            <a:r>
              <a:rPr lang="en-US" dirty="0" smtClean="0"/>
              <a:t>Manifests help with compatibility testing</a:t>
            </a:r>
          </a:p>
          <a:p>
            <a:pPr lvl="1"/>
            <a:r>
              <a:rPr lang="en-US" dirty="0" smtClean="0"/>
              <a:t>Lists of mandatory and optional features</a:t>
            </a:r>
          </a:p>
          <a:p>
            <a:pPr lvl="1"/>
            <a:r>
              <a:rPr lang="en-US" dirty="0" smtClean="0"/>
              <a:t>E.g., mandatory: </a:t>
            </a:r>
            <a:r>
              <a:rPr lang="en-US" i="1" dirty="0" smtClean="0"/>
              <a:t>{TV, </a:t>
            </a:r>
            <a:r>
              <a:rPr lang="en-US" i="1" dirty="0" err="1" smtClean="0"/>
              <a:t>SonyTV</a:t>
            </a:r>
            <a:r>
              <a:rPr lang="en-US" i="1" dirty="0" smtClean="0"/>
              <a:t>}, {</a:t>
            </a:r>
            <a:r>
              <a:rPr lang="en-US" i="1" dirty="0" err="1" smtClean="0"/>
              <a:t>MediaServer</a:t>
            </a:r>
            <a:r>
              <a:rPr lang="en-US" i="1" dirty="0" smtClean="0"/>
              <a:t>} </a:t>
            </a:r>
            <a:r>
              <a:rPr lang="en-US" dirty="0" smtClean="0"/>
              <a:t/>
            </a:r>
            <a:br>
              <a:rPr lang="en-US" dirty="0" smtClean="0"/>
            </a:br>
            <a:r>
              <a:rPr lang="en-US" dirty="0" smtClean="0"/>
              <a:t>         optional     : </a:t>
            </a:r>
            <a:r>
              <a:rPr lang="en-US" i="1" dirty="0" smtClean="0"/>
              <a:t>{Bass Speaker}</a:t>
            </a:r>
          </a:p>
          <a:p>
            <a:pPr lvl="4"/>
            <a:endParaRPr lang="en-US" dirty="0"/>
          </a:p>
        </p:txBody>
      </p:sp>
      <p:pic>
        <p:nvPicPr>
          <p:cNvPr id="9" name="Picture 8" descr="camera-trimmed.png"/>
          <p:cNvPicPr>
            <a:picLocks noChangeAspect="1"/>
          </p:cNvPicPr>
          <p:nvPr/>
        </p:nvPicPr>
        <p:blipFill>
          <a:blip r:embed="rId3"/>
          <a:stretch>
            <a:fillRect/>
          </a:stretch>
        </p:blipFill>
        <p:spPr>
          <a:xfrm>
            <a:off x="7795779" y="1978493"/>
            <a:ext cx="665409" cy="52702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215255454"/>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tx1"/>
                          </a:solidFill>
                        </a:rPr>
                        <a:t>App layer</a:t>
                      </a:r>
                      <a:endParaRPr lang="en-US" sz="2000" b="0" dirty="0">
                        <a:solidFill>
                          <a:schemeClr val="tx1"/>
                        </a:solidFill>
                      </a:endParaRPr>
                    </a:p>
                  </a:txBody>
                  <a:tcPr anchor="ctr">
                    <a:lnT w="12700" cmpd="sng">
                      <a:noFill/>
                    </a:lnT>
                    <a:solidFill>
                      <a:srgbClr val="92D050"/>
                    </a:solidFill>
                  </a:tcPr>
                </a:tc>
              </a:tr>
              <a:tr h="283050">
                <a:tc>
                  <a:txBody>
                    <a:bodyPr/>
                    <a:lstStyle/>
                    <a:p>
                      <a:pPr algn="ctr"/>
                      <a:r>
                        <a:rPr lang="en-US" sz="2000" b="0" dirty="0" err="1" smtClean="0">
                          <a:solidFill>
                            <a:srgbClr val="A6A6A6"/>
                          </a:solidFill>
                        </a:rPr>
                        <a:t>Mgmt</a:t>
                      </a:r>
                      <a:r>
                        <a:rPr lang="en-US" sz="2000" b="0" dirty="0" smtClean="0">
                          <a:solidFill>
                            <a:srgbClr val="A6A6A6"/>
                          </a:solidFill>
                        </a:rPr>
                        <a:t> layer</a:t>
                      </a:r>
                      <a:endParaRPr lang="en-US" sz="2000" b="0" dirty="0">
                        <a:solidFill>
                          <a:srgbClr val="A6A6A6"/>
                        </a:solidFill>
                      </a:endParaRPr>
                    </a:p>
                  </a:txBody>
                  <a:tcPr anchor="ctr">
                    <a:solidFill>
                      <a:schemeClr val="accent1">
                        <a:lumMod val="75000"/>
                        <a:alpha val="33000"/>
                      </a:schemeClr>
                    </a:solidFill>
                  </a:tcPr>
                </a:tc>
              </a:tr>
              <a:tr h="283050">
                <a:tc>
                  <a:txBody>
                    <a:bodyPr/>
                    <a:lstStyle/>
                    <a:p>
                      <a:pPr algn="ctr"/>
                      <a:r>
                        <a:rPr lang="en-US" sz="2000" b="0" baseline="0" dirty="0" smtClean="0">
                          <a:solidFill>
                            <a:schemeClr val="bg1">
                              <a:lumMod val="65000"/>
                            </a:schemeClr>
                          </a:solidFill>
                        </a:rPr>
                        <a:t>DFL</a:t>
                      </a:r>
                      <a:endParaRPr lang="en-US" sz="2000" b="0" dirty="0">
                        <a:solidFill>
                          <a:schemeClr val="bg1">
                            <a:lumMod val="65000"/>
                          </a:schemeClr>
                        </a:solidFill>
                      </a:endParaRPr>
                    </a:p>
                  </a:txBody>
                  <a:tcPr anchor="ctr">
                    <a:solidFill>
                      <a:srgbClr val="FFC000">
                        <a:alpha val="33000"/>
                      </a:srgbClr>
                    </a:solidFill>
                  </a:tcPr>
                </a:tc>
              </a:tr>
              <a:tr h="283050">
                <a:tc>
                  <a:txBody>
                    <a:bodyPr/>
                    <a:lstStyle/>
                    <a:p>
                      <a:pPr algn="ctr"/>
                      <a:r>
                        <a:rPr lang="en-US" sz="2000" b="0" baseline="0" dirty="0" smtClean="0">
                          <a:solidFill>
                            <a:schemeClr val="bg1">
                              <a:lumMod val="65000"/>
                            </a:schemeClr>
                          </a:solidFill>
                        </a:rPr>
                        <a:t>DCL</a:t>
                      </a:r>
                      <a:endParaRPr lang="en-US" sz="2000" b="0" dirty="0">
                        <a:solidFill>
                          <a:schemeClr val="bg1">
                            <a:lumMod val="65000"/>
                          </a:schemeClr>
                        </a:solidFill>
                      </a:endParaRPr>
                    </a:p>
                  </a:txBody>
                  <a:tcPr anchor="ctr">
                    <a:solidFill>
                      <a:srgbClr val="C00000">
                        <a:alpha val="33000"/>
                      </a:srgbClr>
                    </a:solidFill>
                  </a:tcPr>
                </a:tc>
              </a:tr>
            </a:tbl>
          </a:graphicData>
        </a:graphic>
      </p:graphicFrame>
    </p:spTree>
    <p:extLst>
      <p:ext uri="{BB962C8B-B14F-4D97-AF65-F5344CB8AC3E}">
        <p14:creationId xmlns:p14="http://schemas.microsoft.com/office/powerpoint/2010/main" val="165985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opening statements</a:t>
            </a:r>
          </a:p>
        </p:txBody>
      </p:sp>
      <p:sp>
        <p:nvSpPr>
          <p:cNvPr id="3" name="Content Placeholder 2"/>
          <p:cNvSpPr>
            <a:spLocks noGrp="1"/>
          </p:cNvSpPr>
          <p:nvPr>
            <p:ph idx="1"/>
          </p:nvPr>
        </p:nvSpPr>
        <p:spPr/>
        <p:txBody>
          <a:bodyPr/>
          <a:lstStyle/>
          <a:p>
            <a:r>
              <a:rPr lang="en-US" dirty="0"/>
              <a:t>What is the problem</a:t>
            </a:r>
            <a:r>
              <a:rPr lang="en-US" dirty="0" smtClean="0"/>
              <a:t>?</a:t>
            </a:r>
          </a:p>
          <a:p>
            <a:r>
              <a:rPr lang="en-US" dirty="0"/>
              <a:t>Crystal clear </a:t>
            </a:r>
            <a:r>
              <a:rPr lang="en-US" dirty="0" smtClean="0"/>
              <a:t>paper</a:t>
            </a:r>
          </a:p>
          <a:p>
            <a:r>
              <a:rPr lang="en-US" dirty="0" smtClean="0"/>
              <a:t>Honest</a:t>
            </a:r>
          </a:p>
          <a:p>
            <a:r>
              <a:rPr lang="en-US" dirty="0"/>
              <a:t>Novel mesh of known </a:t>
            </a:r>
            <a:r>
              <a:rPr lang="en-US" dirty="0" smtClean="0"/>
              <a:t>abstractions</a:t>
            </a:r>
          </a:p>
          <a:p>
            <a:r>
              <a:rPr lang="en-US" dirty="0" smtClean="0"/>
              <a:t>Concluding comments with brain teasers</a:t>
            </a:r>
            <a:endParaRPr lang="en-US" dirty="0" smtClean="0"/>
          </a:p>
          <a:p>
            <a:endParaRPr lang="en-US" dirty="0" smtClean="0"/>
          </a:p>
          <a:p>
            <a:r>
              <a:rPr lang="en-US" dirty="0" smtClean="0"/>
              <a:t>I </a:t>
            </a:r>
            <a:r>
              <a:rPr lang="en-US" dirty="0"/>
              <a:t>have a nice set of </a:t>
            </a:r>
            <a:r>
              <a:rPr lang="en-US" dirty="0" err="1"/>
              <a:t>HomeOS</a:t>
            </a:r>
            <a:r>
              <a:rPr lang="en-US" dirty="0"/>
              <a:t> papers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275906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 Latency </a:t>
            </a:r>
            <a:endParaRPr lang="en-US" dirty="0"/>
          </a:p>
        </p:txBody>
      </p:sp>
      <p:pic>
        <p:nvPicPr>
          <p:cNvPr id="4" name="Content Placeholder 3" descr="Screen Shot 2013-08-14 at 7.42.47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21" t="3086" r="1623"/>
          <a:stretch/>
        </p:blipFill>
        <p:spPr>
          <a:xfrm>
            <a:off x="1511300" y="1231900"/>
            <a:ext cx="6108700" cy="4386263"/>
          </a:xfrm>
        </p:spPr>
      </p:pic>
      <p:sp>
        <p:nvSpPr>
          <p:cNvPr id="3" name="Rectangle 2"/>
          <p:cNvSpPr/>
          <p:nvPr/>
        </p:nvSpPr>
        <p:spPr>
          <a:xfrm>
            <a:off x="457200" y="5613867"/>
            <a:ext cx="8229600" cy="1077218"/>
          </a:xfrm>
          <a:prstGeom prst="rect">
            <a:avLst/>
          </a:prstGeom>
        </p:spPr>
        <p:txBody>
          <a:bodyPr wrap="square">
            <a:spAutoFit/>
          </a:bodyPr>
          <a:lstStyle/>
          <a:p>
            <a:r>
              <a:rPr lang="en-US" sz="3200" dirty="0" smtClean="0"/>
              <a:t>Two </a:t>
            </a:r>
            <a:r>
              <a:rPr lang="en-US" sz="3200" dirty="0"/>
              <a:t>orders of magnitude lower than the interactive response time guideline of 100 </a:t>
            </a:r>
            <a:r>
              <a:rPr lang="en-US" sz="3200" dirty="0" err="1"/>
              <a:t>ms</a:t>
            </a:r>
            <a:r>
              <a:rPr lang="en-US" sz="3200" dirty="0"/>
              <a:t> </a:t>
            </a:r>
          </a:p>
        </p:txBody>
      </p:sp>
    </p:spTree>
    <p:extLst>
      <p:ext uri="{BB962C8B-B14F-4D97-AF65-F5344CB8AC3E}">
        <p14:creationId xmlns:p14="http://schemas.microsoft.com/office/powerpoint/2010/main" val="11512859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 Throughput </a:t>
            </a:r>
            <a:endParaRPr lang="en-US" dirty="0"/>
          </a:p>
        </p:txBody>
      </p:sp>
      <p:pic>
        <p:nvPicPr>
          <p:cNvPr id="4" name="Content Placeholder 3" descr="Screen Shot 2013-08-14 at 7.43.43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531" r="1731" b="3473"/>
          <a:stretch/>
        </p:blipFill>
        <p:spPr>
          <a:xfrm>
            <a:off x="1562100" y="1176338"/>
            <a:ext cx="6070600" cy="4368800"/>
          </a:xfrm>
        </p:spPr>
      </p:pic>
      <p:sp>
        <p:nvSpPr>
          <p:cNvPr id="3" name="Rectangle 2"/>
          <p:cNvSpPr/>
          <p:nvPr/>
        </p:nvSpPr>
        <p:spPr>
          <a:xfrm>
            <a:off x="457200" y="5545138"/>
            <a:ext cx="8229600" cy="1077218"/>
          </a:xfrm>
          <a:prstGeom prst="rect">
            <a:avLst/>
          </a:prstGeom>
        </p:spPr>
        <p:txBody>
          <a:bodyPr wrap="square">
            <a:spAutoFit/>
          </a:bodyPr>
          <a:lstStyle/>
          <a:p>
            <a:r>
              <a:rPr lang="en-US" sz="3200" dirty="0" smtClean="0"/>
              <a:t>Well</a:t>
            </a:r>
            <a:r>
              <a:rPr lang="en-US" sz="3200" dirty="0"/>
              <a:t>-beyond what was required for any of our current deployments</a:t>
            </a:r>
          </a:p>
        </p:txBody>
      </p:sp>
    </p:spTree>
    <p:extLst>
      <p:ext uri="{BB962C8B-B14F-4D97-AF65-F5344CB8AC3E}">
        <p14:creationId xmlns:p14="http://schemas.microsoft.com/office/powerpoint/2010/main" val="511635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HomeOS</a:t>
            </a:r>
            <a:endParaRPr lang="en-US" dirty="0"/>
          </a:p>
        </p:txBody>
      </p:sp>
      <p:sp>
        <p:nvSpPr>
          <p:cNvPr id="3" name="Content Placeholder 2"/>
          <p:cNvSpPr>
            <a:spLocks noGrp="1"/>
          </p:cNvSpPr>
          <p:nvPr>
            <p:ph idx="1"/>
          </p:nvPr>
        </p:nvSpPr>
        <p:spPr/>
        <p:txBody>
          <a:bodyPr/>
          <a:lstStyle/>
          <a:p>
            <a:pPr marL="0" indent="0">
              <a:buNone/>
            </a:pPr>
            <a:r>
              <a:rPr lang="en-US" dirty="0" smtClean="0"/>
              <a:t>Key questions:</a:t>
            </a:r>
          </a:p>
          <a:p>
            <a:r>
              <a:rPr lang="en-US" dirty="0" smtClean="0"/>
              <a:t>Can non-technical users manage </a:t>
            </a:r>
            <a:r>
              <a:rPr lang="en-US" dirty="0" err="1" smtClean="0"/>
              <a:t>HomeOS</a:t>
            </a:r>
            <a:r>
              <a:rPr lang="en-US" dirty="0" smtClean="0"/>
              <a:t>?</a:t>
            </a:r>
          </a:p>
          <a:p>
            <a:r>
              <a:rPr lang="en-US" dirty="0" smtClean="0"/>
              <a:t>Can developers easily write apps and drivers?</a:t>
            </a:r>
          </a:p>
          <a:p>
            <a:pPr lvl="3"/>
            <a:endParaRPr lang="en-US" dirty="0" smtClean="0"/>
          </a:p>
          <a:p>
            <a:pPr marL="0" indent="0">
              <a:buNone/>
            </a:pPr>
            <a:r>
              <a:rPr lang="en-US" dirty="0" smtClean="0"/>
              <a:t>Method:</a:t>
            </a:r>
          </a:p>
          <a:p>
            <a:r>
              <a:rPr lang="en-US" dirty="0" smtClean="0"/>
              <a:t>Field experiences</a:t>
            </a:r>
          </a:p>
          <a:p>
            <a:pPr lvl="1"/>
            <a:r>
              <a:rPr lang="en-US" dirty="0" smtClean="0"/>
              <a:t>12 real homes</a:t>
            </a:r>
            <a:r>
              <a:rPr lang="en-US" dirty="0"/>
              <a:t> </a:t>
            </a:r>
            <a:r>
              <a:rPr lang="en-US" dirty="0" smtClean="0"/>
              <a:t>and 42 student developers</a:t>
            </a:r>
          </a:p>
          <a:p>
            <a:r>
              <a:rPr lang="en-US" dirty="0" smtClean="0"/>
              <a:t>Controlled experiments</a:t>
            </a:r>
            <a:endParaRPr lang="en-US" dirty="0"/>
          </a:p>
        </p:txBody>
      </p:sp>
    </p:spTree>
    <p:extLst>
      <p:ext uri="{BB962C8B-B14F-4D97-AF65-F5344CB8AC3E}">
        <p14:creationId xmlns:p14="http://schemas.microsoft.com/office/powerpoint/2010/main" val="1301117181"/>
      </p:ext>
    </p:extLst>
  </p:cSld>
  <p:clrMapOvr>
    <a:masterClrMapping/>
  </p:clrMapOvr>
  <mc:AlternateContent xmlns:mc="http://schemas.openxmlformats.org/markup-compatibility/2006" xmlns:p14="http://schemas.microsoft.com/office/powerpoint/2010/main">
    <mc:Choice Requires="p14">
      <p:transition spd="slow" p14:dur="2000" advTm="38735"/>
    </mc:Choice>
    <mc:Fallback xmlns="">
      <p:transition xmlns:p14="http://schemas.microsoft.com/office/powerpoint/2010/main" spd="slow" advTm="38735"/>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Field experiences: The good</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Users could manage their HomeOS deployments</a:t>
            </a:r>
          </a:p>
          <a:p>
            <a:pPr marL="0" indent="0">
              <a:buNone/>
            </a:pPr>
            <a:endParaRPr lang="en-US" dirty="0" smtClean="0"/>
          </a:p>
          <a:p>
            <a:pPr marL="0" indent="0">
              <a:buNone/>
            </a:pPr>
            <a:r>
              <a:rPr lang="en-US" dirty="0" smtClean="0"/>
              <a:t>Users particularly liked the ability to organically extend their technology</a:t>
            </a:r>
          </a:p>
          <a:p>
            <a:pPr marL="0" indent="0">
              <a:buNone/>
            </a:pPr>
            <a:endParaRPr lang="en-US" dirty="0" smtClean="0"/>
          </a:p>
          <a:p>
            <a:pPr marL="0" indent="0">
              <a:buNone/>
            </a:pPr>
            <a:r>
              <a:rPr lang="en-US" dirty="0" smtClean="0"/>
              <a:t>Developers found the programming abstractions and layering to be “natural”</a:t>
            </a:r>
          </a:p>
          <a:p>
            <a:pPr marL="0" indent="0">
              <a:buNone/>
            </a:pPr>
            <a:endParaRPr lang="en-US" dirty="0" smtClean="0"/>
          </a:p>
        </p:txBody>
      </p:sp>
    </p:spTree>
    <p:extLst>
      <p:ext uri="{BB962C8B-B14F-4D97-AF65-F5344CB8AC3E}">
        <p14:creationId xmlns:p14="http://schemas.microsoft.com/office/powerpoint/2010/main" val="172283020"/>
      </p:ext>
    </p:extLst>
  </p:cSld>
  <p:clrMapOvr>
    <a:masterClrMapping/>
  </p:clrMapOvr>
  <mc:AlternateContent xmlns:mc="http://schemas.openxmlformats.org/markup-compatibility/2006" xmlns:p14="http://schemas.microsoft.com/office/powerpoint/2010/main">
    <mc:Choice Requires="p14">
      <p:transition spd="slow" p14:dur="2000" advTm="77065"/>
    </mc:Choice>
    <mc:Fallback xmlns="">
      <p:transition xmlns:p14="http://schemas.microsoft.com/office/powerpoint/2010/main" spd="slow" advTm="77065"/>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Field experiences: The bad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Users found it hard to diagnose faults</a:t>
            </a:r>
          </a:p>
          <a:p>
            <a:pPr marL="0" indent="0">
              <a:buNone/>
            </a:pPr>
            <a:endParaRPr lang="en-US" dirty="0"/>
          </a:p>
          <a:p>
            <a:pPr marL="0" indent="0">
              <a:buNone/>
            </a:pPr>
            <a:r>
              <a:rPr lang="en-US" dirty="0" smtClean="0"/>
              <a:t>Interoperability protocols can be fragile</a:t>
            </a:r>
          </a:p>
          <a:p>
            <a:pPr marL="0" indent="0">
              <a:buNone/>
            </a:pPr>
            <a:endParaRPr lang="en-US" dirty="0"/>
          </a:p>
          <a:p>
            <a:pPr marL="0" indent="0">
              <a:buNone/>
            </a:pPr>
            <a:r>
              <a:rPr lang="en-US" dirty="0" smtClean="0"/>
              <a:t>Not all device features may be exposed over the network</a:t>
            </a:r>
          </a:p>
        </p:txBody>
      </p:sp>
    </p:spTree>
    <p:extLst>
      <p:ext uri="{BB962C8B-B14F-4D97-AF65-F5344CB8AC3E}">
        <p14:creationId xmlns:p14="http://schemas.microsoft.com/office/powerpoint/2010/main" val="2327055108"/>
      </p:ext>
    </p:extLst>
  </p:cSld>
  <p:clrMapOvr>
    <a:masterClrMapping/>
  </p:clrMapOvr>
  <mc:AlternateContent xmlns:mc="http://schemas.openxmlformats.org/markup-compatibility/2006" xmlns:p14="http://schemas.microsoft.com/office/powerpoint/2010/main">
    <mc:Choice Requires="p14">
      <p:transition spd="slow" p14:dur="2000" advTm="82245"/>
    </mc:Choice>
    <mc:Fallback xmlns="">
      <p:transition xmlns:p14="http://schemas.microsoft.com/office/powerpoint/2010/main" spd="slow" advTm="82245"/>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Controlled Evaluations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10 developers asked to write one of two realistic apps</a:t>
            </a:r>
          </a:p>
          <a:p>
            <a:pPr lvl="1"/>
            <a:r>
              <a:rPr lang="en-US" sz="2400" dirty="0"/>
              <a:t>“music follows the lights” or “custom lights per user</a:t>
            </a:r>
            <a:r>
              <a:rPr lang="en-US" sz="2400" dirty="0" smtClean="0"/>
              <a:t>”</a:t>
            </a:r>
          </a:p>
          <a:p>
            <a:pPr lvl="1"/>
            <a:r>
              <a:rPr lang="en-US" sz="2400" dirty="0" smtClean="0"/>
              <a:t>No prior experience with </a:t>
            </a:r>
            <a:r>
              <a:rPr lang="en-US" sz="2400" dirty="0" err="1" smtClean="0"/>
              <a:t>HomeOS</a:t>
            </a:r>
            <a:endParaRPr lang="en-US" sz="2400" dirty="0" smtClean="0"/>
          </a:p>
          <a:p>
            <a:pPr lvl="1"/>
            <a:endParaRPr lang="en-US" sz="100" dirty="0"/>
          </a:p>
          <a:p>
            <a:pPr lvl="1"/>
            <a:r>
              <a:rPr lang="en-US" sz="2400" dirty="0" smtClean="0"/>
              <a:t>8 </a:t>
            </a:r>
            <a:r>
              <a:rPr lang="en-US" sz="2400" dirty="0"/>
              <a:t>finished in under 2 </a:t>
            </a:r>
            <a:r>
              <a:rPr lang="en-US" sz="2400" dirty="0" smtClean="0"/>
              <a:t>hours</a:t>
            </a:r>
          </a:p>
          <a:p>
            <a:pPr lvl="3"/>
            <a:endParaRPr lang="en-US" dirty="0" smtClean="0"/>
          </a:p>
          <a:p>
            <a:pPr marL="0" indent="0">
              <a:buNone/>
            </a:pPr>
            <a:r>
              <a:rPr lang="en-US" sz="2800" dirty="0" smtClean="0"/>
              <a:t>12 non-expert users given 7 representative mgmt. tasks</a:t>
            </a:r>
            <a:endParaRPr lang="en-US" sz="2800" dirty="0"/>
          </a:p>
          <a:p>
            <a:pPr lvl="1"/>
            <a:r>
              <a:rPr lang="en-US" sz="2400" dirty="0" smtClean="0"/>
              <a:t>No training with management interface</a:t>
            </a:r>
          </a:p>
          <a:p>
            <a:pPr lvl="1"/>
            <a:r>
              <a:rPr lang="en-US" sz="2400" dirty="0" smtClean="0"/>
              <a:t>77% completion rate; 89% after removing an outlier task</a:t>
            </a:r>
          </a:p>
          <a:p>
            <a:pPr lvl="3"/>
            <a:endParaRPr lang="en-US" dirty="0" smtClean="0"/>
          </a:p>
          <a:p>
            <a:pPr marL="0" indent="0">
              <a:buNone/>
            </a:pPr>
            <a:r>
              <a:rPr lang="en-US" sz="2800" dirty="0" smtClean="0"/>
              <a:t>Performance results in the paper	</a:t>
            </a:r>
            <a:endParaRPr lang="en-US" sz="2800" dirty="0"/>
          </a:p>
        </p:txBody>
      </p:sp>
    </p:spTree>
    <p:custDataLst>
      <p:tags r:id="rId1"/>
    </p:custDataLst>
    <p:extLst>
      <p:ext uri="{BB962C8B-B14F-4D97-AF65-F5344CB8AC3E}">
        <p14:creationId xmlns:p14="http://schemas.microsoft.com/office/powerpoint/2010/main" val="3537741210"/>
      </p:ext>
    </p:extLst>
  </p:cSld>
  <p:clrMapOvr>
    <a:masterClrMapping/>
  </p:clrMapOvr>
  <mc:AlternateContent xmlns:mc="http://schemas.openxmlformats.org/markup-compatibility/2006" xmlns:p14="http://schemas.microsoft.com/office/powerpoint/2010/main">
    <mc:Choice Requires="p14">
      <p:transition spd="slow" p14:dur="2000" advTm="97707"/>
    </mc:Choice>
    <mc:Fallback xmlns="">
      <p:transition xmlns:p14="http://schemas.microsoft.com/office/powerpoint/2010/main" spd="slow" advTm="97707"/>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Conclusions</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err="1" smtClean="0"/>
              <a:t>HomeOS</a:t>
            </a:r>
            <a:r>
              <a:rPr lang="en-US" dirty="0" smtClean="0"/>
              <a:t> eases extensibility and management by providing a PC abstraction for home technology</a:t>
            </a:r>
          </a:p>
          <a:p>
            <a:pPr lvl="3"/>
            <a:endParaRPr lang="en-US" dirty="0" smtClean="0"/>
          </a:p>
          <a:p>
            <a:pPr marL="0" indent="0">
              <a:buNone/>
            </a:pPr>
            <a:r>
              <a:rPr lang="en-US" dirty="0" smtClean="0"/>
              <a:t>Still lots of exciting things to do!</a:t>
            </a:r>
          </a:p>
          <a:p>
            <a:pPr lvl="1"/>
            <a:r>
              <a:rPr lang="en-US" dirty="0" smtClean="0"/>
              <a:t>What core capabilities should be in every home?</a:t>
            </a:r>
          </a:p>
          <a:p>
            <a:pPr lvl="1"/>
            <a:r>
              <a:rPr lang="en-US" dirty="0" smtClean="0"/>
              <a:t>Can we provide non-intrusive identity inference?</a:t>
            </a:r>
          </a:p>
        </p:txBody>
      </p:sp>
    </p:spTree>
    <p:extLst>
      <p:ext uri="{BB962C8B-B14F-4D97-AF65-F5344CB8AC3E}">
        <p14:creationId xmlns:p14="http://schemas.microsoft.com/office/powerpoint/2010/main" val="943237008"/>
      </p:ext>
    </p:extLst>
  </p:cSld>
  <p:clrMapOvr>
    <a:masterClrMapping/>
  </p:clrMapOvr>
  <mc:AlternateContent xmlns:mc="http://schemas.openxmlformats.org/markup-compatibility/2006" xmlns:p14="http://schemas.microsoft.com/office/powerpoint/2010/main">
    <mc:Choice Requires="p14">
      <p:transition spd="slow" p14:dur="2000" advTm="79479"/>
    </mc:Choice>
    <mc:Fallback xmlns="">
      <p:transition xmlns:p14="http://schemas.microsoft.com/office/powerpoint/2010/main" spd="slow" advTm="79479"/>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pic>
        <p:nvPicPr>
          <p:cNvPr id="4" name="Content Placeholder 3"/>
          <p:cNvPicPr>
            <a:picLocks noGrp="1" noChangeAspect="1"/>
          </p:cNvPicPr>
          <p:nvPr>
            <p:ph idx="1"/>
          </p:nvPr>
        </p:nvPicPr>
        <p:blipFill>
          <a:blip r:embed="rId3"/>
          <a:srcRect l="1269" r="1269"/>
          <a:stretch>
            <a:fillRect/>
          </a:stretch>
        </p:blipFill>
        <p:spPr>
          <a:xfrm>
            <a:off x="457200" y="1417638"/>
            <a:ext cx="3588002" cy="1973263"/>
          </a:xfrm>
        </p:spPr>
      </p:pic>
      <p:sp>
        <p:nvSpPr>
          <p:cNvPr id="5" name="TextBox 4"/>
          <p:cNvSpPr txBox="1"/>
          <p:nvPr/>
        </p:nvSpPr>
        <p:spPr>
          <a:xfrm>
            <a:off x="457200" y="3390901"/>
            <a:ext cx="3588002" cy="461665"/>
          </a:xfrm>
          <a:prstGeom prst="rect">
            <a:avLst/>
          </a:prstGeom>
          <a:noFill/>
        </p:spPr>
        <p:txBody>
          <a:bodyPr wrap="square" rtlCol="0">
            <a:spAutoFit/>
          </a:bodyPr>
          <a:lstStyle/>
          <a:p>
            <a:r>
              <a:rPr lang="en-US" sz="2400" dirty="0" smtClean="0"/>
              <a:t>Microsoft Bob (1995)</a:t>
            </a:r>
            <a:endParaRPr lang="en-US" sz="2400" dirty="0"/>
          </a:p>
        </p:txBody>
      </p:sp>
      <p:pic>
        <p:nvPicPr>
          <p:cNvPr id="7" name="Picture 6">
            <a:hlinkClick r:id="rId4"/>
          </p:cNvPr>
          <p:cNvPicPr>
            <a:picLocks noChangeAspect="1"/>
          </p:cNvPicPr>
          <p:nvPr/>
        </p:nvPicPr>
        <p:blipFill>
          <a:blip r:embed="rId5"/>
          <a:stretch>
            <a:fillRect/>
          </a:stretch>
        </p:blipFill>
        <p:spPr>
          <a:xfrm>
            <a:off x="5829300" y="1417638"/>
            <a:ext cx="2857500" cy="2857500"/>
          </a:xfrm>
          <a:prstGeom prst="rect">
            <a:avLst/>
          </a:prstGeom>
        </p:spPr>
      </p:pic>
      <p:pic>
        <p:nvPicPr>
          <p:cNvPr id="8" name="Picture 7"/>
          <p:cNvPicPr>
            <a:picLocks noChangeAspect="1"/>
          </p:cNvPicPr>
          <p:nvPr/>
        </p:nvPicPr>
        <p:blipFill>
          <a:blip r:embed="rId6"/>
          <a:stretch>
            <a:fillRect/>
          </a:stretch>
        </p:blipFill>
        <p:spPr>
          <a:xfrm>
            <a:off x="457200" y="4033570"/>
            <a:ext cx="1892300" cy="1647100"/>
          </a:xfrm>
          <a:prstGeom prst="rect">
            <a:avLst/>
          </a:prstGeom>
        </p:spPr>
      </p:pic>
      <p:sp>
        <p:nvSpPr>
          <p:cNvPr id="6" name="Rectangle 5"/>
          <p:cNvSpPr/>
          <p:nvPr/>
        </p:nvSpPr>
        <p:spPr>
          <a:xfrm>
            <a:off x="3690834" y="4639270"/>
            <a:ext cx="499596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is the user?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1735408" y="5680670"/>
            <a:ext cx="6951392"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existing standards?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882105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281646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and SOAP</a:t>
            </a:r>
            <a:endParaRPr lang="en-US" dirty="0"/>
          </a:p>
        </p:txBody>
      </p:sp>
      <p:sp>
        <p:nvSpPr>
          <p:cNvPr id="4" name="Text Placeholder 3"/>
          <p:cNvSpPr>
            <a:spLocks noGrp="1"/>
          </p:cNvSpPr>
          <p:nvPr>
            <p:ph type="body" idx="1"/>
          </p:nvPr>
        </p:nvSpPr>
        <p:spPr/>
        <p:txBody>
          <a:bodyPr/>
          <a:lstStyle/>
          <a:p>
            <a:r>
              <a:rPr lang="en-US" dirty="0" smtClean="0"/>
              <a:t>REST</a:t>
            </a:r>
            <a:endParaRPr lang="en-US" dirty="0"/>
          </a:p>
        </p:txBody>
      </p:sp>
      <p:sp>
        <p:nvSpPr>
          <p:cNvPr id="3" name="Content Placeholder 2"/>
          <p:cNvSpPr>
            <a:spLocks noGrp="1"/>
          </p:cNvSpPr>
          <p:nvPr>
            <p:ph sz="half" idx="2"/>
          </p:nvPr>
        </p:nvSpPr>
        <p:spPr/>
        <p:txBody>
          <a:bodyPr/>
          <a:lstStyle/>
          <a:p>
            <a:r>
              <a:rPr lang="en-US" dirty="0" smtClean="0"/>
              <a:t>Architecture style</a:t>
            </a:r>
          </a:p>
          <a:p>
            <a:r>
              <a:rPr lang="en-US" dirty="0" smtClean="0"/>
              <a:t>GET, POST, PUT, DELETE</a:t>
            </a:r>
          </a:p>
          <a:p>
            <a:r>
              <a:rPr lang="en-US" dirty="0" smtClean="0"/>
              <a:t>Only HTTP</a:t>
            </a:r>
          </a:p>
          <a:p>
            <a:r>
              <a:rPr lang="en-US" dirty="0" smtClean="0"/>
              <a:t>HTML, XML, JSON</a:t>
            </a:r>
            <a:endParaRPr lang="en-US" dirty="0"/>
          </a:p>
        </p:txBody>
      </p:sp>
      <p:sp>
        <p:nvSpPr>
          <p:cNvPr id="5" name="Text Placeholder 4"/>
          <p:cNvSpPr>
            <a:spLocks noGrp="1"/>
          </p:cNvSpPr>
          <p:nvPr>
            <p:ph type="body" sz="quarter" idx="3"/>
          </p:nvPr>
        </p:nvSpPr>
        <p:spPr/>
        <p:txBody>
          <a:bodyPr/>
          <a:lstStyle/>
          <a:p>
            <a:r>
              <a:rPr lang="en-US" dirty="0" smtClean="0"/>
              <a:t>SOAP</a:t>
            </a:r>
            <a:endParaRPr lang="en-US" dirty="0"/>
          </a:p>
        </p:txBody>
      </p:sp>
      <p:sp>
        <p:nvSpPr>
          <p:cNvPr id="6" name="Content Placeholder 5"/>
          <p:cNvSpPr>
            <a:spLocks noGrp="1"/>
          </p:cNvSpPr>
          <p:nvPr>
            <p:ph sz="quarter" idx="4"/>
          </p:nvPr>
        </p:nvSpPr>
        <p:spPr/>
        <p:txBody>
          <a:bodyPr/>
          <a:lstStyle/>
          <a:p>
            <a:r>
              <a:rPr lang="en-US" dirty="0" smtClean="0"/>
              <a:t>Protocol</a:t>
            </a:r>
          </a:p>
          <a:p>
            <a:r>
              <a:rPr lang="en-US" dirty="0" smtClean="0"/>
              <a:t>Service specific</a:t>
            </a:r>
          </a:p>
          <a:p>
            <a:r>
              <a:rPr lang="en-US" dirty="0" smtClean="0"/>
              <a:t>HTTP, SMTP, TCP, …</a:t>
            </a:r>
          </a:p>
          <a:p>
            <a:r>
              <a:rPr lang="en-US" dirty="0" smtClean="0"/>
              <a:t>XML is verbose</a:t>
            </a:r>
            <a:endParaRPr lang="en-US" dirty="0"/>
          </a:p>
        </p:txBody>
      </p:sp>
    </p:spTree>
    <p:extLst>
      <p:ext uri="{BB962C8B-B14F-4D97-AF65-F5344CB8AC3E}">
        <p14:creationId xmlns:p14="http://schemas.microsoft.com/office/powerpoint/2010/main" val="3722456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HomeOS</a:t>
            </a:r>
            <a:endParaRPr lang="en-US" dirty="0"/>
          </a:p>
        </p:txBody>
      </p:sp>
      <p:sp>
        <p:nvSpPr>
          <p:cNvPr id="3" name="Content Placeholder 2"/>
          <p:cNvSpPr>
            <a:spLocks noGrp="1"/>
          </p:cNvSpPr>
          <p:nvPr>
            <p:ph idx="1"/>
          </p:nvPr>
        </p:nvSpPr>
        <p:spPr/>
        <p:txBody>
          <a:bodyPr/>
          <a:lstStyle/>
          <a:p>
            <a:r>
              <a:rPr lang="en-US" dirty="0" smtClean="0"/>
              <a:t>PC-like organization for tech in the home</a:t>
            </a:r>
          </a:p>
          <a:p>
            <a:pPr lvl="1"/>
            <a:r>
              <a:rPr lang="en-US" dirty="0" smtClean="0"/>
              <a:t>Ease management and extensibility</a:t>
            </a:r>
          </a:p>
          <a:p>
            <a:endParaRPr lang="en-US" dirty="0"/>
          </a:p>
          <a:p>
            <a:r>
              <a:rPr lang="en-US" dirty="0" smtClean="0"/>
              <a:t>Running in 12 </a:t>
            </a:r>
            <a:r>
              <a:rPr lang="en-US" i="1" dirty="0" smtClean="0"/>
              <a:t>real</a:t>
            </a:r>
            <a:r>
              <a:rPr lang="en-US" dirty="0" smtClean="0"/>
              <a:t> homes for 4–8 months</a:t>
            </a:r>
          </a:p>
          <a:p>
            <a:endParaRPr lang="en-US" dirty="0" smtClean="0"/>
          </a:p>
          <a:p>
            <a:r>
              <a:rPr lang="en-US" spc="-50" dirty="0" smtClean="0"/>
              <a:t>Used by 42 student developers at 10 institutions</a:t>
            </a:r>
            <a:endParaRPr lang="en-US" spc="-50" dirty="0"/>
          </a:p>
        </p:txBody>
      </p:sp>
    </p:spTree>
    <p:extLst>
      <p:ext uri="{BB962C8B-B14F-4D97-AF65-F5344CB8AC3E}">
        <p14:creationId xmlns:p14="http://schemas.microsoft.com/office/powerpoint/2010/main" val="4288863784"/>
      </p:ext>
    </p:extLst>
  </p:cSld>
  <p:clrMapOvr>
    <a:masterClrMapping/>
  </p:clrMapOvr>
  <mc:AlternateContent xmlns:mc="http://schemas.openxmlformats.org/markup-compatibility/2006" xmlns:p14="http://schemas.microsoft.com/office/powerpoint/2010/main">
    <mc:Choice Requires="p14">
      <p:transition spd="slow" p14:dur="2000" advTm="43295"/>
    </mc:Choice>
    <mc:Fallback xmlns="">
      <p:transition xmlns:p14="http://schemas.microsoft.com/office/powerpoint/2010/main" spd="slow" advTm="43295"/>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Datalog</a:t>
            </a:r>
            <a:endParaRPr lang="en-US" dirty="0"/>
          </a:p>
        </p:txBody>
      </p:sp>
      <p:sp>
        <p:nvSpPr>
          <p:cNvPr id="5" name="Content Placeholder 4"/>
          <p:cNvSpPr>
            <a:spLocks noGrp="1"/>
          </p:cNvSpPr>
          <p:nvPr>
            <p:ph idx="1"/>
          </p:nvPr>
        </p:nvSpPr>
        <p:spPr/>
        <p:txBody>
          <a:bodyPr>
            <a:normAutofit/>
          </a:bodyPr>
          <a:lstStyle/>
          <a:p>
            <a:r>
              <a:rPr lang="en-US" dirty="0" err="1"/>
              <a:t>Datalog</a:t>
            </a:r>
            <a:r>
              <a:rPr lang="en-US" dirty="0"/>
              <a:t> is </a:t>
            </a:r>
            <a:r>
              <a:rPr lang="en-US" dirty="0" smtClean="0"/>
              <a:t>in many </a:t>
            </a:r>
            <a:r>
              <a:rPr lang="en-US" dirty="0"/>
              <a:t>respects a simplified version of </a:t>
            </a:r>
            <a:r>
              <a:rPr lang="en-US" dirty="0" smtClean="0"/>
              <a:t>general Logic Programming</a:t>
            </a:r>
          </a:p>
          <a:p>
            <a:pPr lvl="1"/>
            <a:r>
              <a:rPr lang="en-US" dirty="0" smtClean="0"/>
              <a:t>Fact: “</a:t>
            </a:r>
            <a:r>
              <a:rPr lang="en-US" dirty="0"/>
              <a:t>John </a:t>
            </a:r>
            <a:r>
              <a:rPr lang="en-US" dirty="0" smtClean="0"/>
              <a:t>is the </a:t>
            </a:r>
            <a:r>
              <a:rPr lang="en-US" dirty="0"/>
              <a:t>father </a:t>
            </a:r>
            <a:r>
              <a:rPr lang="en-US" dirty="0" smtClean="0"/>
              <a:t>of Harry”</a:t>
            </a:r>
          </a:p>
          <a:p>
            <a:pPr lvl="1"/>
            <a:r>
              <a:rPr lang="en-US" dirty="0" smtClean="0"/>
              <a:t>Rule: “</a:t>
            </a:r>
            <a:r>
              <a:rPr lang="en-US" dirty="0"/>
              <a:t>If </a:t>
            </a:r>
            <a:r>
              <a:rPr lang="en-US" dirty="0" smtClean="0"/>
              <a:t>X is a </a:t>
            </a:r>
            <a:r>
              <a:rPr lang="en-US" dirty="0"/>
              <a:t>parent of </a:t>
            </a:r>
            <a:r>
              <a:rPr lang="en-US" dirty="0" smtClean="0"/>
              <a:t>Y and if Y is </a:t>
            </a:r>
            <a:r>
              <a:rPr lang="en-US" dirty="0"/>
              <a:t>a parent </a:t>
            </a:r>
            <a:r>
              <a:rPr lang="en-US" dirty="0" smtClean="0"/>
              <a:t>of Z, then X is a grandparent </a:t>
            </a:r>
            <a:r>
              <a:rPr lang="en-US" dirty="0"/>
              <a:t>of </a:t>
            </a:r>
            <a:r>
              <a:rPr lang="en-US" dirty="0" smtClean="0"/>
              <a:t>Z”</a:t>
            </a:r>
          </a:p>
          <a:p>
            <a:r>
              <a:rPr lang="en-US" dirty="0" err="1" smtClean="0"/>
              <a:t>Datalog</a:t>
            </a:r>
            <a:endParaRPr lang="en-US" dirty="0" smtClean="0"/>
          </a:p>
          <a:p>
            <a:pPr lvl="1"/>
            <a:r>
              <a:rPr lang="en-US" dirty="0" smtClean="0"/>
              <a:t>Fact: father(</a:t>
            </a:r>
            <a:r>
              <a:rPr lang="en-US" dirty="0"/>
              <a:t>Harry</a:t>
            </a:r>
            <a:r>
              <a:rPr lang="en-US" dirty="0" smtClean="0"/>
              <a:t>, </a:t>
            </a:r>
            <a:r>
              <a:rPr lang="en-US" dirty="0"/>
              <a:t>J</a:t>
            </a:r>
            <a:r>
              <a:rPr lang="en-US" dirty="0" smtClean="0"/>
              <a:t>ohn)</a:t>
            </a:r>
          </a:p>
          <a:p>
            <a:pPr lvl="1"/>
            <a:r>
              <a:rPr lang="en-US" dirty="0" smtClean="0"/>
              <a:t>Rule: </a:t>
            </a:r>
            <a:r>
              <a:rPr lang="fr-FR" dirty="0" err="1"/>
              <a:t>grandpar</a:t>
            </a:r>
            <a:r>
              <a:rPr lang="fr-FR" dirty="0"/>
              <a:t>(Z, </a:t>
            </a:r>
            <a:r>
              <a:rPr lang="fr-FR" dirty="0" smtClean="0"/>
              <a:t>X</a:t>
            </a:r>
            <a:r>
              <a:rPr lang="fr-FR" dirty="0"/>
              <a:t>) </a:t>
            </a:r>
            <a:r>
              <a:rPr lang="fr-FR" dirty="0" smtClean="0"/>
              <a:t>:- par(Y</a:t>
            </a:r>
            <a:r>
              <a:rPr lang="fr-FR" dirty="0"/>
              <a:t>, </a:t>
            </a:r>
            <a:r>
              <a:rPr lang="fr-FR" dirty="0" smtClean="0"/>
              <a:t>X</a:t>
            </a:r>
            <a:r>
              <a:rPr lang="fr-FR" dirty="0"/>
              <a:t>), </a:t>
            </a:r>
            <a:r>
              <a:rPr lang="fr-FR" dirty="0" smtClean="0"/>
              <a:t>par</a:t>
            </a:r>
            <a:r>
              <a:rPr lang="fr-FR" dirty="0"/>
              <a:t>(Z, </a:t>
            </a:r>
            <a:r>
              <a:rPr lang="fr-FR" dirty="0" smtClean="0"/>
              <a:t>Y)</a:t>
            </a:r>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8103138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our work</a:t>
            </a:r>
            <a:endParaRPr lang="en-US" dirty="0"/>
          </a:p>
        </p:txBody>
      </p:sp>
      <p:sp>
        <p:nvSpPr>
          <p:cNvPr id="3" name="Content Placeholder 2"/>
          <p:cNvSpPr>
            <a:spLocks noGrp="1"/>
          </p:cNvSpPr>
          <p:nvPr>
            <p:ph idx="1"/>
          </p:nvPr>
        </p:nvSpPr>
        <p:spPr/>
        <p:txBody>
          <a:bodyPr>
            <a:normAutofit/>
          </a:bodyPr>
          <a:lstStyle/>
          <a:p>
            <a:r>
              <a:rPr lang="en-US" dirty="0" smtClean="0"/>
              <a:t>Abstractions and Metaphors </a:t>
            </a:r>
          </a:p>
          <a:p>
            <a:r>
              <a:rPr lang="en-US" dirty="0" err="1" smtClean="0"/>
              <a:t>HomeOS</a:t>
            </a:r>
            <a:endParaRPr lang="en-US" dirty="0" smtClean="0"/>
          </a:p>
          <a:p>
            <a:pPr lvl="1"/>
            <a:r>
              <a:rPr lang="en-US" dirty="0" smtClean="0"/>
              <a:t>20K lines of C#, 3K of that in the kernel</a:t>
            </a:r>
          </a:p>
          <a:p>
            <a:pPr lvl="1"/>
            <a:r>
              <a:rPr lang="en-US" dirty="0" smtClean="0"/>
              <a:t>About 2.5 years</a:t>
            </a:r>
          </a:p>
          <a:p>
            <a:r>
              <a:rPr lang="en-US" dirty="0" smtClean="0"/>
              <a:t>Drivers</a:t>
            </a:r>
          </a:p>
          <a:p>
            <a:r>
              <a:rPr lang="en-US" dirty="0" smtClean="0"/>
              <a:t>Test applications (18)</a:t>
            </a:r>
          </a:p>
          <a:p>
            <a:pPr lvl="1"/>
            <a:r>
              <a:rPr lang="en-US" dirty="0" smtClean="0"/>
              <a:t>Each &lt; 300 lines of code, a few hours to develop</a:t>
            </a:r>
          </a:p>
          <a:p>
            <a:pPr lvl="1"/>
            <a:r>
              <a:rPr lang="en-US" dirty="0" smtClean="0"/>
              <a:t>Other developers also found development easy</a:t>
            </a:r>
          </a:p>
        </p:txBody>
      </p:sp>
    </p:spTree>
    <p:extLst>
      <p:ext uri="{BB962C8B-B14F-4D97-AF65-F5344CB8AC3E}">
        <p14:creationId xmlns:p14="http://schemas.microsoft.com/office/powerpoint/2010/main" val="2290120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Where’s my smart-home?</a:t>
            </a:r>
            <a:endParaRPr lang="en-US" dirty="0">
              <a:solidFill>
                <a:srgbClr val="FFFFFF"/>
              </a:solidFill>
            </a:endParaRPr>
          </a:p>
        </p:txBody>
      </p:sp>
      <p:sp>
        <p:nvSpPr>
          <p:cNvPr id="10" name="Oval 9"/>
          <p:cNvSpPr/>
          <p:nvPr/>
        </p:nvSpPr>
        <p:spPr>
          <a:xfrm>
            <a:off x="7400962" y="1958935"/>
            <a:ext cx="146304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Remote lock</a:t>
            </a:r>
          </a:p>
        </p:txBody>
      </p:sp>
      <p:sp>
        <p:nvSpPr>
          <p:cNvPr id="11" name="Oval 10"/>
          <p:cNvSpPr/>
          <p:nvPr/>
        </p:nvSpPr>
        <p:spPr>
          <a:xfrm>
            <a:off x="6214015" y="1958935"/>
            <a:ext cx="146304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Keyless </a:t>
            </a:r>
            <a:r>
              <a:rPr lang="en-US" dirty="0">
                <a:solidFill>
                  <a:schemeClr val="tx1"/>
                </a:solidFill>
              </a:rPr>
              <a:t>e</a:t>
            </a:r>
            <a:r>
              <a:rPr lang="en-US" dirty="0" smtClean="0">
                <a:solidFill>
                  <a:schemeClr val="tx1"/>
                </a:solidFill>
              </a:rPr>
              <a:t>ntry</a:t>
            </a:r>
          </a:p>
        </p:txBody>
      </p:sp>
      <p:sp>
        <p:nvSpPr>
          <p:cNvPr id="12" name="Oval 11"/>
          <p:cNvSpPr/>
          <p:nvPr/>
        </p:nvSpPr>
        <p:spPr>
          <a:xfrm>
            <a:off x="5027070" y="1958935"/>
            <a:ext cx="146304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a:t>
            </a:r>
          </a:p>
          <a:p>
            <a:pPr algn="ctr"/>
            <a:r>
              <a:rPr lang="en-US" dirty="0" smtClean="0">
                <a:solidFill>
                  <a:schemeClr val="tx1"/>
                </a:solidFill>
              </a:rPr>
              <a:t>control</a:t>
            </a:r>
          </a:p>
        </p:txBody>
      </p:sp>
      <p:sp>
        <p:nvSpPr>
          <p:cNvPr id="13" name="Oval 12"/>
          <p:cNvSpPr/>
          <p:nvPr/>
        </p:nvSpPr>
        <p:spPr>
          <a:xfrm>
            <a:off x="3762505" y="1958935"/>
            <a:ext cx="154066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Alerts w/Photos</a:t>
            </a:r>
          </a:p>
        </p:txBody>
      </p:sp>
      <p:sp>
        <p:nvSpPr>
          <p:cNvPr id="14" name="Oval 13"/>
          <p:cNvSpPr/>
          <p:nvPr/>
        </p:nvSpPr>
        <p:spPr>
          <a:xfrm>
            <a:off x="2286000" y="1958935"/>
            <a:ext cx="175260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 monitoring</a:t>
            </a:r>
          </a:p>
        </p:txBody>
      </p:sp>
      <p:sp>
        <p:nvSpPr>
          <p:cNvPr id="15" name="TextBox 14"/>
          <p:cNvSpPr txBox="1"/>
          <p:nvPr/>
        </p:nvSpPr>
        <p:spPr>
          <a:xfrm>
            <a:off x="0" y="2057400"/>
            <a:ext cx="2423857" cy="954107"/>
          </a:xfrm>
          <a:prstGeom prst="rect">
            <a:avLst/>
          </a:prstGeom>
          <a:noFill/>
        </p:spPr>
        <p:txBody>
          <a:bodyPr wrap="square" rtlCol="0">
            <a:spAutoFit/>
          </a:bodyPr>
          <a:lstStyle/>
          <a:p>
            <a:pPr algn="ctr"/>
            <a:r>
              <a:rPr lang="en-US" sz="2800" dirty="0">
                <a:solidFill>
                  <a:srgbClr val="C00000"/>
                </a:solidFill>
              </a:rPr>
              <a:t>T</a:t>
            </a:r>
            <a:r>
              <a:rPr lang="en-US" sz="2800" dirty="0" smtClean="0">
                <a:solidFill>
                  <a:srgbClr val="C00000"/>
                </a:solidFill>
              </a:rPr>
              <a:t>asks (software)</a:t>
            </a:r>
            <a:endParaRPr lang="en-US" sz="2800" dirty="0">
              <a:solidFill>
                <a:srgbClr val="C00000"/>
              </a:solidFill>
            </a:endParaRPr>
          </a:p>
        </p:txBody>
      </p:sp>
      <p:pic>
        <p:nvPicPr>
          <p:cNvPr id="16" name="Picture 15" descr="C:\Users\ratul\AppData\Local\Microsoft\Windows\Temporary Internet Files\Content.IE5\AWFMYCNF\MC9004352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023" y="4837328"/>
            <a:ext cx="713177" cy="14110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keylessaccesslocks.com/images/Schlage%20BE365-PLY-505_S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239" y="5042648"/>
            <a:ext cx="858965" cy="8589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3" descr="http://tompelt.files.wordpress.com/2009/10/thermosta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6781" y="3965921"/>
            <a:ext cx="951458" cy="7379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ttp://www.adirondackplaza.com/shop/Adirondack_Plaza/images/homesent-motionsens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2489" y="3936937"/>
            <a:ext cx="569824" cy="7996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5" descr="http://www.getxbox360.com/wp-content/uploads/2008/01/xbox360elit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8288" y="5042648"/>
            <a:ext cx="828143" cy="11260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mera-trimmed.png"/>
          <p:cNvPicPr>
            <a:picLocks noChangeAspect="1"/>
          </p:cNvPicPr>
          <p:nvPr/>
        </p:nvPicPr>
        <p:blipFill>
          <a:blip r:embed="rId9"/>
          <a:stretch>
            <a:fillRect/>
          </a:stretch>
        </p:blipFill>
        <p:spPr>
          <a:xfrm>
            <a:off x="3651344" y="5068212"/>
            <a:ext cx="948715" cy="751409"/>
          </a:xfrm>
          <a:prstGeom prst="rect">
            <a:avLst/>
          </a:prstGeom>
        </p:spPr>
      </p:pic>
      <p:pic>
        <p:nvPicPr>
          <p:cNvPr id="22" name="Picture 21" descr="sonos-ipad-app.jpg"/>
          <p:cNvPicPr>
            <a:picLocks noChangeAspect="1"/>
          </p:cNvPicPr>
          <p:nvPr/>
        </p:nvPicPr>
        <p:blipFill>
          <a:blip r:embed="rId10"/>
          <a:stretch>
            <a:fillRect/>
          </a:stretch>
        </p:blipFill>
        <p:spPr>
          <a:xfrm>
            <a:off x="7770283" y="3979543"/>
            <a:ext cx="1068917" cy="848124"/>
          </a:xfrm>
          <a:prstGeom prst="rect">
            <a:avLst/>
          </a:prstGeom>
        </p:spPr>
      </p:pic>
      <p:pic>
        <p:nvPicPr>
          <p:cNvPr id="23" name="Picture 22" descr="sonos-thickbox.jpg"/>
          <p:cNvPicPr>
            <a:picLocks noChangeAspect="1"/>
          </p:cNvPicPr>
          <p:nvPr/>
        </p:nvPicPr>
        <p:blipFill>
          <a:blip r:embed="rId11"/>
          <a:stretch>
            <a:fillRect/>
          </a:stretch>
        </p:blipFill>
        <p:spPr>
          <a:xfrm>
            <a:off x="5991126" y="3842635"/>
            <a:ext cx="1657821" cy="994693"/>
          </a:xfrm>
          <a:prstGeom prst="rect">
            <a:avLst/>
          </a:prstGeom>
        </p:spPr>
      </p:pic>
      <p:pic>
        <p:nvPicPr>
          <p:cNvPr id="24" name="Picture 23" descr="Sony_Bravia_W5500_Series_LCD_TV.jpg"/>
          <p:cNvPicPr>
            <a:picLocks noChangeAspect="1"/>
          </p:cNvPicPr>
          <p:nvPr/>
        </p:nvPicPr>
        <p:blipFill>
          <a:blip r:embed="rId12"/>
          <a:stretch>
            <a:fillRect/>
          </a:stretch>
        </p:blipFill>
        <p:spPr>
          <a:xfrm>
            <a:off x="6374116" y="4923472"/>
            <a:ext cx="1040887" cy="1040887"/>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92201" y="4006288"/>
            <a:ext cx="362665" cy="697542"/>
          </a:xfrm>
          <a:prstGeom prst="rect">
            <a:avLst/>
          </a:prstGeom>
        </p:spPr>
      </p:pic>
      <p:sp>
        <p:nvSpPr>
          <p:cNvPr id="26" name="TextBox 25"/>
          <p:cNvSpPr txBox="1"/>
          <p:nvPr/>
        </p:nvSpPr>
        <p:spPr>
          <a:xfrm>
            <a:off x="148364" y="4299835"/>
            <a:ext cx="2025802" cy="954107"/>
          </a:xfrm>
          <a:prstGeom prst="rect">
            <a:avLst/>
          </a:prstGeom>
          <a:noFill/>
        </p:spPr>
        <p:txBody>
          <a:bodyPr wrap="square" rtlCol="0">
            <a:spAutoFit/>
          </a:bodyPr>
          <a:lstStyle/>
          <a:p>
            <a:pPr algn="ctr"/>
            <a:r>
              <a:rPr lang="en-US" sz="2800" dirty="0" smtClean="0">
                <a:solidFill>
                  <a:srgbClr val="C00000"/>
                </a:solidFill>
              </a:rPr>
              <a:t>Devices</a:t>
            </a:r>
            <a:br>
              <a:rPr lang="en-US" sz="2800" dirty="0" smtClean="0">
                <a:solidFill>
                  <a:srgbClr val="C00000"/>
                </a:solidFill>
              </a:rPr>
            </a:br>
            <a:r>
              <a:rPr lang="en-US" sz="2800" dirty="0" smtClean="0">
                <a:solidFill>
                  <a:srgbClr val="C00000"/>
                </a:solidFill>
              </a:rPr>
              <a:t>(hardware)</a:t>
            </a:r>
            <a:endParaRPr lang="en-US" sz="2800" dirty="0">
              <a:solidFill>
                <a:srgbClr val="C00000"/>
              </a:solidFill>
            </a:endParaRPr>
          </a:p>
        </p:txBody>
      </p:sp>
      <p:cxnSp>
        <p:nvCxnSpPr>
          <p:cNvPr id="27" name="Straight Connector 26"/>
          <p:cNvCxnSpPr/>
          <p:nvPr/>
        </p:nvCxnSpPr>
        <p:spPr>
          <a:xfrm>
            <a:off x="148364" y="3537835"/>
            <a:ext cx="253569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6048520"/>
      </p:ext>
    </p:extLst>
  </p:cSld>
  <p:clrMapOvr>
    <a:masterClrMapping/>
  </p:clrMapOvr>
  <mc:AlternateContent xmlns:mc="http://schemas.openxmlformats.org/markup-compatibility/2006" xmlns:p14="http://schemas.microsoft.com/office/powerpoint/2010/main">
    <mc:Choice Requires="p14">
      <p:transition spd="slow" p14:dur="2000" advTm="61098"/>
    </mc:Choice>
    <mc:Fallback xmlns="">
      <p:transition xmlns:p14="http://schemas.microsoft.com/office/powerpoint/2010/main" spd="slow" advTm="610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Gap between potential and reality</a:t>
            </a:r>
            <a:endParaRPr lang="en-US" dirty="0">
              <a:solidFill>
                <a:srgbClr val="FFFFFF"/>
              </a:solidFill>
            </a:endParaRPr>
          </a:p>
        </p:txBody>
      </p:sp>
      <p:sp>
        <p:nvSpPr>
          <p:cNvPr id="3" name="Content Placeholder 2"/>
          <p:cNvSpPr>
            <a:spLocks noGrp="1"/>
          </p:cNvSpPr>
          <p:nvPr>
            <p:ph idx="1"/>
          </p:nvPr>
        </p:nvSpPr>
        <p:spPr>
          <a:xfrm>
            <a:off x="457200" y="4495800"/>
            <a:ext cx="8229600" cy="1905000"/>
          </a:xfrm>
        </p:spPr>
        <p:txBody>
          <a:bodyPr>
            <a:normAutofit/>
          </a:bodyPr>
          <a:lstStyle/>
          <a:p>
            <a:pPr marL="0" indent="0">
              <a:buNone/>
            </a:pPr>
            <a:r>
              <a:rPr lang="en-US" dirty="0" smtClean="0"/>
              <a:t>Envisioned by many researchers and companies</a:t>
            </a:r>
            <a:endParaRPr lang="en-US" sz="600" dirty="0" smtClean="0"/>
          </a:p>
          <a:p>
            <a:pPr marL="0" indent="0">
              <a:buNone/>
            </a:pPr>
            <a:r>
              <a:rPr lang="en-US" dirty="0" smtClean="0"/>
              <a:t>Struggling to break into the mainstream</a:t>
            </a:r>
          </a:p>
          <a:p>
            <a:pPr lvl="1"/>
            <a:r>
              <a:rPr lang="en-US" dirty="0" smtClean="0"/>
              <a:t>Despite commercial availability since 1970s</a:t>
            </a:r>
            <a:endParaRPr lang="en-US" dirty="0"/>
          </a:p>
        </p:txBody>
      </p:sp>
      <p:pic>
        <p:nvPicPr>
          <p:cNvPr id="1026" name="Picture 2" descr="See Who's Creating the User Interfaces of Tomorro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216" y="2304944"/>
            <a:ext cx="2852351" cy="1962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art House Pos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506581"/>
            <a:ext cx="1524000" cy="27606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33400" y="2306644"/>
            <a:ext cx="2943384" cy="19588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19536907"/>
      </p:ext>
    </p:extLst>
  </p:cSld>
  <p:clrMapOvr>
    <a:masterClrMapping/>
  </p:clrMapOvr>
  <mc:AlternateContent xmlns:mc="http://schemas.openxmlformats.org/markup-compatibility/2006" xmlns:p14="http://schemas.microsoft.com/office/powerpoint/2010/main">
    <mc:Choice Requires="p14">
      <p:transition spd="slow" p14:dur="2000" advTm="61098"/>
    </mc:Choice>
    <mc:Fallback xmlns="">
      <p:transition xmlns:p14="http://schemas.microsoft.com/office/powerpoint/2010/main" spd="slow" advTm="61098"/>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19900" y="4638509"/>
            <a:ext cx="3505200" cy="183419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Program Files\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700" y="5400509"/>
            <a:ext cx="685800" cy="6864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2100" y="4714709"/>
            <a:ext cx="228600" cy="439685"/>
          </a:xfrm>
          <a:prstGeom prst="rect">
            <a:avLst/>
          </a:prstGeom>
        </p:spPr>
      </p:pic>
      <p:pic>
        <p:nvPicPr>
          <p:cNvPr id="21" name="Picture 20" descr="C:\Users\ratul\AppData\Local\Microsoft\Windows\Temporary Internet Files\Content.IE5\O0LJEH4F\MC90043157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9032" y="5095709"/>
            <a:ext cx="529868" cy="5334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flipV="1">
            <a:off x="3410700" y="4943311"/>
            <a:ext cx="381000" cy="304798"/>
          </a:xfrm>
          <a:prstGeom prst="straightConnector1">
            <a:avLst/>
          </a:prstGeom>
          <a:ln w="3175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3492285832"/>
              </p:ext>
            </p:extLst>
          </p:nvPr>
        </p:nvGraphicFramePr>
        <p:xfrm>
          <a:off x="457200" y="4030588"/>
          <a:ext cx="8229600" cy="518159"/>
        </p:xfrm>
        <a:graphic>
          <a:graphicData uri="http://schemas.openxmlformats.org/drawingml/2006/table">
            <a:tbl>
              <a:tblPr>
                <a:tableStyleId>{2D5ABB26-0587-4C30-8999-92F81FD0307C}</a:tableStyleId>
              </a:tblPr>
              <a:tblGrid>
                <a:gridCol w="4287099"/>
                <a:gridCol w="3942501"/>
              </a:tblGrid>
              <a:tr h="370840">
                <a:tc>
                  <a:txBody>
                    <a:bodyPr/>
                    <a:lstStyle/>
                    <a:p>
                      <a:pPr algn="ctr"/>
                      <a:r>
                        <a:rPr lang="en-US" sz="2800" b="1" dirty="0" smtClean="0">
                          <a:solidFill>
                            <a:schemeClr val="tx2"/>
                          </a:solidFill>
                        </a:rPr>
                        <a:t>Poor</a:t>
                      </a:r>
                      <a:r>
                        <a:rPr lang="en-US" sz="2800" b="1" baseline="0" dirty="0" smtClean="0">
                          <a:solidFill>
                            <a:schemeClr val="tx2"/>
                          </a:solidFill>
                        </a:rPr>
                        <a:t> e</a:t>
                      </a:r>
                      <a:r>
                        <a:rPr lang="en-US" sz="2800" b="1" dirty="0" smtClean="0">
                          <a:solidFill>
                            <a:schemeClr val="tx2"/>
                          </a:solidFill>
                        </a:rPr>
                        <a:t>xtensibility </a:t>
                      </a:r>
                      <a:endParaRPr lang="en-US" sz="28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chemeClr val="tx2"/>
                          </a:solidFill>
                        </a:rPr>
                        <a:t>Management pain</a:t>
                      </a:r>
                      <a:endParaRPr lang="en-US" sz="28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7" name="Picture 26" descr="C:\Users\ratul\AppData\Local\Microsoft\Windows\Temporary Internet Files\Content.IE5\T9G8E7VA\MC90044190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5956" y="5284915"/>
            <a:ext cx="555544" cy="656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ratul\AppData\Local\Microsoft\Windows\Temporary Internet Files\Content.IE5\PVR1TTI8\MC900439833[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7700" y="5545494"/>
            <a:ext cx="464615" cy="4646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ratul\AppData\Local\Microsoft\Windows\Temporary Internet Files\Content.IE5\R2C6K8OV\MC90033105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2300" y="4943309"/>
            <a:ext cx="533400" cy="3420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C:\Users\ratul\AppData\Local\Microsoft\Windows\Temporary Internet Files\Content.IE5\88UNDNDD\MC90035327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7700" y="4790909"/>
            <a:ext cx="538742" cy="58335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0"/>
          <p:cNvSpPr txBox="1"/>
          <p:nvPr/>
        </p:nvSpPr>
        <p:spPr>
          <a:xfrm>
            <a:off x="1683581" y="4954977"/>
            <a:ext cx="40176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or</a:t>
            </a:r>
            <a:endParaRPr lang="en-US" b="1" dirty="0"/>
          </a:p>
        </p:txBody>
      </p:sp>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4700" y="5504571"/>
            <a:ext cx="223221" cy="429339"/>
          </a:xfrm>
          <a:prstGeom prst="rect">
            <a:avLst/>
          </a:prstGeom>
        </p:spPr>
      </p:pic>
      <p:sp>
        <p:nvSpPr>
          <p:cNvPr id="37" name="TextBox 36"/>
          <p:cNvSpPr txBox="1"/>
          <p:nvPr/>
        </p:nvSpPr>
        <p:spPr>
          <a:xfrm>
            <a:off x="858000" y="6010110"/>
            <a:ext cx="3429000" cy="461665"/>
          </a:xfrm>
          <a:prstGeom prst="rect">
            <a:avLst/>
          </a:prstGeom>
          <a:noFill/>
        </p:spPr>
        <p:txBody>
          <a:bodyPr wrap="square" rtlCol="0">
            <a:spAutoFit/>
          </a:bodyPr>
          <a:lstStyle/>
          <a:p>
            <a:pPr algn="ctr"/>
            <a:r>
              <a:rPr lang="en-US" sz="2400" b="1" dirty="0" smtClean="0"/>
              <a:t>Adding devices and tasks</a:t>
            </a:r>
            <a:endParaRPr lang="en-US" sz="2400" b="1" dirty="0"/>
          </a:p>
        </p:txBody>
      </p:sp>
      <p:sp>
        <p:nvSpPr>
          <p:cNvPr id="2" name="Title 1"/>
          <p:cNvSpPr>
            <a:spLocks noGrp="1"/>
          </p:cNvSpPr>
          <p:nvPr>
            <p:ph type="title"/>
          </p:nvPr>
        </p:nvSpPr>
        <p:spPr/>
        <p:txBody>
          <a:bodyPr/>
          <a:lstStyle/>
          <a:p>
            <a:r>
              <a:rPr lang="en-US" dirty="0" smtClean="0"/>
              <a:t>Understanding the gap</a:t>
            </a:r>
            <a:endParaRPr lang="en-US" dirty="0"/>
          </a:p>
        </p:txBody>
      </p:sp>
      <p:sp>
        <p:nvSpPr>
          <p:cNvPr id="3" name="Content Placeholder 2"/>
          <p:cNvSpPr>
            <a:spLocks noGrp="1"/>
          </p:cNvSpPr>
          <p:nvPr>
            <p:ph idx="1"/>
          </p:nvPr>
        </p:nvSpPr>
        <p:spPr>
          <a:xfrm>
            <a:off x="457200" y="1600199"/>
            <a:ext cx="8229600" cy="2258773"/>
          </a:xfrm>
        </p:spPr>
        <p:txBody>
          <a:bodyPr>
            <a:normAutofit/>
          </a:bodyPr>
          <a:lstStyle/>
          <a:p>
            <a:r>
              <a:rPr lang="en-US" dirty="0" smtClean="0"/>
              <a:t>Pre-Study of homes with modern automation</a:t>
            </a:r>
          </a:p>
          <a:p>
            <a:pPr lvl="1"/>
            <a:r>
              <a:rPr lang="en-US" dirty="0" smtClean="0"/>
              <a:t>31 people across 14 households</a:t>
            </a:r>
          </a:p>
          <a:p>
            <a:pPr lvl="1"/>
            <a:r>
              <a:rPr lang="en-US" dirty="0" smtClean="0"/>
              <a:t>Enjoyed convenience, peace of mind and control</a:t>
            </a:r>
          </a:p>
          <a:p>
            <a:pPr lvl="1"/>
            <a:r>
              <a:rPr lang="en-US" dirty="0" smtClean="0"/>
              <a:t>But, had difficulty in two key areas:</a:t>
            </a:r>
          </a:p>
        </p:txBody>
      </p:sp>
      <p:sp>
        <p:nvSpPr>
          <p:cNvPr id="12" name="Rounded Rectangle 11"/>
          <p:cNvSpPr/>
          <p:nvPr/>
        </p:nvSpPr>
        <p:spPr>
          <a:xfrm>
            <a:off x="5651531" y="4603073"/>
            <a:ext cx="2209800" cy="203514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Users\ratul\AppData\Local\Microsoft\Windows\Temporary Internet Files\Content.IE5\RG0V5GXH\MC900289966[1].wmf"/>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8685"/>
          <a:stretch/>
        </p:blipFill>
        <p:spPr bwMode="auto">
          <a:xfrm>
            <a:off x="6184931" y="4714709"/>
            <a:ext cx="1173477" cy="7636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a:stCxn id="22" idx="2"/>
          </p:cNvCxnSpPr>
          <p:nvPr/>
        </p:nvCxnSpPr>
        <p:spPr>
          <a:xfrm flipH="1">
            <a:off x="6543896" y="5478359"/>
            <a:ext cx="227774" cy="584660"/>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2"/>
          </p:cNvCxnSpPr>
          <p:nvPr/>
        </p:nvCxnSpPr>
        <p:spPr>
          <a:xfrm>
            <a:off x="6771670" y="5478359"/>
            <a:ext cx="327661" cy="607934"/>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5" name="Picture 24" descr="C:\Users\ratul\AppData\Local\Microsoft\Windows\Temporary Internet Files\Content.IE5\RG0V5GXH\MC900434665[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9072" y="5691220"/>
            <a:ext cx="285961" cy="2631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ratul\AppData\Local\Microsoft\Windows\Temporary Internet Files\Content.IE5\45WZKNI8\MC900432538[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349257">
            <a:off x="6543895" y="5643545"/>
            <a:ext cx="227946" cy="2246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99331" y="5956951"/>
            <a:ext cx="523128" cy="25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C:\Users\ratul\AppData\Local\Microsoft\Windows\Temporary Internet Files\Content.IE5\0CJ0LWAQ\MC900440400[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25964" y="5556118"/>
            <a:ext cx="717931" cy="71793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5727731" y="6127073"/>
            <a:ext cx="2133600" cy="461665"/>
          </a:xfrm>
          <a:prstGeom prst="rect">
            <a:avLst/>
          </a:prstGeom>
          <a:noFill/>
        </p:spPr>
        <p:txBody>
          <a:bodyPr wrap="square" rtlCol="0">
            <a:spAutoFit/>
          </a:bodyPr>
          <a:lstStyle/>
          <a:p>
            <a:pPr algn="ctr"/>
            <a:r>
              <a:rPr lang="en-US" sz="2400" b="1" dirty="0" smtClean="0"/>
              <a:t>Access control</a:t>
            </a:r>
            <a:endParaRPr lang="en-US" sz="2400" b="1" dirty="0"/>
          </a:p>
        </p:txBody>
      </p:sp>
    </p:spTree>
    <p:custDataLst>
      <p:tags r:id="rId1"/>
    </p:custDataLst>
    <p:extLst>
      <p:ext uri="{BB962C8B-B14F-4D97-AF65-F5344CB8AC3E}">
        <p14:creationId xmlns:p14="http://schemas.microsoft.com/office/powerpoint/2010/main" val="3645492728"/>
      </p:ext>
    </p:extLst>
  </p:cSld>
  <p:clrMapOvr>
    <a:masterClrMapping/>
  </p:clrMapOvr>
  <mc:AlternateContent xmlns:mc="http://schemas.openxmlformats.org/markup-compatibility/2006" xmlns:p14="http://schemas.microsoft.com/office/powerpoint/2010/main">
    <mc:Choice Requires="p14">
      <p:transition spd="slow" p14:dur="2000" advTm="114801"/>
    </mc:Choice>
    <mc:Fallback xmlns="">
      <p:transition xmlns:p14="http://schemas.microsoft.com/office/powerpoint/2010/main" spd="slow" advTm="11480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p:bldP spid="37" grpId="0"/>
      <p:bldP spid="12"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 Details </a:t>
            </a:r>
            <a:endParaRPr lang="en-US" dirty="0"/>
          </a:p>
        </p:txBody>
      </p:sp>
      <p:sp>
        <p:nvSpPr>
          <p:cNvPr id="3" name="Content Placeholder 2"/>
          <p:cNvSpPr>
            <a:spLocks noGrp="1"/>
          </p:cNvSpPr>
          <p:nvPr>
            <p:ph idx="1"/>
          </p:nvPr>
        </p:nvSpPr>
        <p:spPr/>
        <p:txBody>
          <a:bodyPr/>
          <a:lstStyle/>
          <a:p>
            <a:r>
              <a:rPr lang="en-US" b="1" dirty="0"/>
              <a:t>Hardware inflexibility</a:t>
            </a:r>
            <a:r>
              <a:rPr lang="en-US" dirty="0"/>
              <a:t>: networking wires, low-voltage wiring</a:t>
            </a:r>
          </a:p>
          <a:p>
            <a:r>
              <a:rPr lang="en-US" b="1" dirty="0" smtClean="0"/>
              <a:t>Extensibility</a:t>
            </a:r>
            <a:r>
              <a:rPr lang="en-US" dirty="0" smtClean="0"/>
              <a:t>: Organic growth</a:t>
            </a:r>
            <a:endParaRPr lang="en-US" dirty="0"/>
          </a:p>
          <a:p>
            <a:r>
              <a:rPr lang="en-US" b="1" dirty="0" smtClean="0"/>
              <a:t>Management</a:t>
            </a:r>
            <a:r>
              <a:rPr lang="en-US" dirty="0" smtClean="0"/>
              <a:t>: Security</a:t>
            </a:r>
          </a:p>
          <a:p>
            <a:pPr lvl="1"/>
            <a:r>
              <a:rPr lang="en-US" dirty="0" smtClean="0"/>
              <a:t>Currently the choice is between </a:t>
            </a:r>
            <a:r>
              <a:rPr lang="en-US" dirty="0"/>
              <a:t>security and inconvenience </a:t>
            </a:r>
            <a:r>
              <a:rPr lang="en-US" dirty="0" smtClean="0"/>
              <a:t>(guest / remote access)</a:t>
            </a:r>
            <a:endParaRPr lang="en-US" dirty="0"/>
          </a:p>
        </p:txBody>
      </p:sp>
    </p:spTree>
    <p:extLst>
      <p:ext uri="{BB962C8B-B14F-4D97-AF65-F5344CB8AC3E}">
        <p14:creationId xmlns:p14="http://schemas.microsoft.com/office/powerpoint/2010/main" val="34135381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 Span of our work</a:t>
            </a:r>
            <a:endParaRPr lang="en-US" dirty="0"/>
          </a:p>
        </p:txBody>
      </p:sp>
      <p:sp>
        <p:nvSpPr>
          <p:cNvPr id="3" name="Content Placeholder 2"/>
          <p:cNvSpPr>
            <a:spLocks noGrp="1"/>
          </p:cNvSpPr>
          <p:nvPr>
            <p:ph idx="1"/>
          </p:nvPr>
        </p:nvSpPr>
        <p:spPr/>
        <p:txBody>
          <a:bodyPr/>
          <a:lstStyle/>
          <a:p>
            <a:r>
              <a:rPr lang="en-US" b="1" dirty="0">
                <a:solidFill>
                  <a:srgbClr val="BFBFBF"/>
                </a:solidFill>
              </a:rPr>
              <a:t>Hardware inflexibility</a:t>
            </a:r>
            <a:r>
              <a:rPr lang="en-US" dirty="0">
                <a:solidFill>
                  <a:srgbClr val="BFBFBF"/>
                </a:solidFill>
              </a:rPr>
              <a:t>: networking wires, low-voltage wiring</a:t>
            </a:r>
          </a:p>
          <a:p>
            <a:r>
              <a:rPr lang="en-US" b="1" dirty="0" smtClean="0"/>
              <a:t>Extensibility</a:t>
            </a:r>
            <a:r>
              <a:rPr lang="en-US" dirty="0" smtClean="0"/>
              <a:t>: Organic growth</a:t>
            </a:r>
            <a:endParaRPr lang="en-US" dirty="0"/>
          </a:p>
          <a:p>
            <a:r>
              <a:rPr lang="en-US" b="1" dirty="0" smtClean="0"/>
              <a:t>Management</a:t>
            </a:r>
            <a:r>
              <a:rPr lang="en-US" dirty="0" smtClean="0"/>
              <a:t>: Security</a:t>
            </a:r>
          </a:p>
          <a:p>
            <a:pPr lvl="1"/>
            <a:r>
              <a:rPr lang="en-US" dirty="0" smtClean="0"/>
              <a:t>Currently the choice is between </a:t>
            </a:r>
            <a:r>
              <a:rPr lang="en-US" dirty="0"/>
              <a:t>security and inconvenience </a:t>
            </a:r>
            <a:r>
              <a:rPr lang="en-US" dirty="0" smtClean="0"/>
              <a:t>(guest / remote access)</a:t>
            </a:r>
            <a:endParaRPr lang="en-US" dirty="0"/>
          </a:p>
        </p:txBody>
      </p:sp>
    </p:spTree>
    <p:extLst>
      <p:ext uri="{BB962C8B-B14F-4D97-AF65-F5344CB8AC3E}">
        <p14:creationId xmlns:p14="http://schemas.microsoft.com/office/powerpoint/2010/main" val="3704255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Existing abstractions for home tech</a:t>
            </a:r>
            <a:endParaRPr lang="en-US" dirty="0"/>
          </a:p>
        </p:txBody>
      </p:sp>
      <p:sp>
        <p:nvSpPr>
          <p:cNvPr id="3" name="Content Placeholder 2"/>
          <p:cNvSpPr>
            <a:spLocks noGrp="1"/>
          </p:cNvSpPr>
          <p:nvPr>
            <p:ph idx="1"/>
          </p:nvPr>
        </p:nvSpPr>
        <p:spPr>
          <a:xfrm>
            <a:off x="457200" y="1828800"/>
            <a:ext cx="5562600" cy="4297363"/>
          </a:xfrm>
        </p:spPr>
        <p:txBody>
          <a:bodyPr>
            <a:noAutofit/>
          </a:bodyPr>
          <a:lstStyle/>
          <a:p>
            <a:pPr marL="0" indent="0">
              <a:buNone/>
            </a:pPr>
            <a:r>
              <a:rPr lang="en-US" dirty="0"/>
              <a:t>Network of devices</a:t>
            </a:r>
          </a:p>
          <a:p>
            <a:pPr lvl="1"/>
            <a:r>
              <a:rPr lang="en-US" dirty="0"/>
              <a:t>Interoperability </a:t>
            </a:r>
            <a:r>
              <a:rPr lang="en-US" dirty="0" smtClean="0"/>
              <a:t>protocols</a:t>
            </a:r>
            <a:endParaRPr lang="en-US" dirty="0"/>
          </a:p>
          <a:p>
            <a:pPr lvl="2"/>
            <a:r>
              <a:rPr lang="en-US" dirty="0"/>
              <a:t>DLNA, Z-Wave, Speakeasy</a:t>
            </a:r>
            <a:r>
              <a:rPr lang="en-US" dirty="0" smtClean="0"/>
              <a:t>, …</a:t>
            </a:r>
            <a:endParaRPr lang="en-US" dirty="0"/>
          </a:p>
          <a:p>
            <a:pPr lvl="2"/>
            <a:r>
              <a:rPr lang="en-US" dirty="0" smtClean="0"/>
              <a:t>Open, low</a:t>
            </a:r>
            <a:r>
              <a:rPr lang="en-US" dirty="0"/>
              <a:t>-level device </a:t>
            </a:r>
            <a:r>
              <a:rPr lang="en-US" dirty="0" smtClean="0"/>
              <a:t>access</a:t>
            </a:r>
          </a:p>
          <a:p>
            <a:pPr lvl="2"/>
            <a:endParaRPr lang="en-US" dirty="0"/>
          </a:p>
          <a:p>
            <a:pPr marL="0" indent="0">
              <a:buNone/>
            </a:pPr>
            <a:r>
              <a:rPr lang="en-US" dirty="0" smtClean="0"/>
              <a:t>Appliance</a:t>
            </a:r>
            <a:endParaRPr lang="en-US" dirty="0"/>
          </a:p>
          <a:p>
            <a:pPr lvl="1"/>
            <a:r>
              <a:rPr lang="en-US" dirty="0" smtClean="0"/>
              <a:t>Monolithic systems</a:t>
            </a:r>
          </a:p>
          <a:p>
            <a:pPr lvl="2"/>
            <a:r>
              <a:rPr lang="en-US" dirty="0" err="1" smtClean="0"/>
              <a:t>Crestron</a:t>
            </a:r>
            <a:r>
              <a:rPr lang="en-US" dirty="0"/>
              <a:t>, Control4, </a:t>
            </a:r>
            <a:r>
              <a:rPr lang="en-US" dirty="0" err="1"/>
              <a:t>EasyLiving</a:t>
            </a:r>
            <a:r>
              <a:rPr lang="en-US" dirty="0"/>
              <a:t>, </a:t>
            </a:r>
            <a:r>
              <a:rPr lang="en-US" dirty="0" smtClean="0"/>
              <a:t>…</a:t>
            </a:r>
          </a:p>
          <a:p>
            <a:pPr lvl="2"/>
            <a:r>
              <a:rPr lang="en-US" dirty="0" smtClean="0"/>
              <a:t>Fixed tasks over fixed devices</a:t>
            </a:r>
            <a:endParaRPr lang="en-US" dirty="0"/>
          </a:p>
        </p:txBody>
      </p:sp>
      <p:pic>
        <p:nvPicPr>
          <p:cNvPr id="4" name="Picture 23" descr="http://tompelt.files.wordpress.com/2009/10/thermosta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327"/>
          <a:stretch/>
        </p:blipFill>
        <p:spPr bwMode="auto">
          <a:xfrm>
            <a:off x="7887742" y="1828800"/>
            <a:ext cx="951458" cy="6617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mera-trimmed.png"/>
          <p:cNvPicPr>
            <a:picLocks noChangeAspect="1"/>
          </p:cNvPicPr>
          <p:nvPr/>
        </p:nvPicPr>
        <p:blipFill>
          <a:blip r:embed="rId5"/>
          <a:stretch>
            <a:fillRect/>
          </a:stretch>
        </p:blipFill>
        <p:spPr>
          <a:xfrm>
            <a:off x="7010400" y="3287191"/>
            <a:ext cx="948715" cy="75140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9800" y="1817058"/>
            <a:ext cx="362665" cy="697542"/>
          </a:xfrm>
          <a:prstGeom prst="rect">
            <a:avLst/>
          </a:prstGeom>
        </p:spPr>
      </p:pic>
      <p:pic>
        <p:nvPicPr>
          <p:cNvPr id="10" name="Picture 23" descr="http://tompelt.files.wordpress.com/2009/10/thermost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4311" y="5450091"/>
            <a:ext cx="951458" cy="7379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088010" y="5406998"/>
            <a:ext cx="1463780" cy="751409"/>
            <a:chOff x="6190535" y="5105400"/>
            <a:chExt cx="1463780" cy="751409"/>
          </a:xfrm>
        </p:grpSpPr>
        <p:pic>
          <p:nvPicPr>
            <p:cNvPr id="11" name="Picture 10" descr="camera-trimmed.png"/>
            <p:cNvPicPr>
              <a:picLocks noChangeAspect="1"/>
            </p:cNvPicPr>
            <p:nvPr/>
          </p:nvPicPr>
          <p:blipFill>
            <a:blip r:embed="rId5"/>
            <a:stretch>
              <a:fillRect/>
            </a:stretch>
          </p:blipFill>
          <p:spPr>
            <a:xfrm>
              <a:off x="6705600" y="5105400"/>
              <a:ext cx="948715" cy="75140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0535" y="5159267"/>
              <a:ext cx="362665" cy="697542"/>
            </a:xfrm>
            <a:prstGeom prst="rect">
              <a:avLst/>
            </a:prstGeom>
          </p:spPr>
        </p:pic>
      </p:grpSp>
      <p:sp>
        <p:nvSpPr>
          <p:cNvPr id="13" name="Rectangle 12"/>
          <p:cNvSpPr/>
          <p:nvPr/>
        </p:nvSpPr>
        <p:spPr>
          <a:xfrm>
            <a:off x="5943600" y="4535691"/>
            <a:ext cx="1752601" cy="1712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48601" y="4535691"/>
            <a:ext cx="1182878" cy="1712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50932" y="4568798"/>
            <a:ext cx="978216" cy="646331"/>
          </a:xfrm>
          <a:prstGeom prst="rect">
            <a:avLst/>
          </a:prstGeom>
          <a:noFill/>
        </p:spPr>
        <p:txBody>
          <a:bodyPr wrap="square" rtlCol="0">
            <a:spAutoFit/>
          </a:bodyPr>
          <a:lstStyle/>
          <a:p>
            <a:pPr algn="ctr"/>
            <a:r>
              <a:rPr lang="en-US" dirty="0" smtClean="0"/>
              <a:t>Climate control</a:t>
            </a:r>
            <a:endParaRPr lang="en-US" dirty="0"/>
          </a:p>
        </p:txBody>
      </p:sp>
      <p:sp>
        <p:nvSpPr>
          <p:cNvPr id="18" name="TextBox 17"/>
          <p:cNvSpPr txBox="1"/>
          <p:nvPr/>
        </p:nvSpPr>
        <p:spPr>
          <a:xfrm>
            <a:off x="6054712" y="4568798"/>
            <a:ext cx="1530376" cy="646331"/>
          </a:xfrm>
          <a:prstGeom prst="rect">
            <a:avLst/>
          </a:prstGeom>
          <a:noFill/>
        </p:spPr>
        <p:txBody>
          <a:bodyPr wrap="square" rtlCol="0">
            <a:spAutoFit/>
          </a:bodyPr>
          <a:lstStyle/>
          <a:p>
            <a:pPr algn="ctr"/>
            <a:r>
              <a:rPr lang="en-US" dirty="0" smtClean="0"/>
              <a:t>Remote monitoring</a:t>
            </a:r>
            <a:endParaRPr lang="en-US" dirty="0"/>
          </a:p>
        </p:txBody>
      </p:sp>
      <p:pic>
        <p:nvPicPr>
          <p:cNvPr id="19" name="Picture 18"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43045">
            <a:off x="6747413" y="2334098"/>
            <a:ext cx="228600" cy="391258"/>
          </a:xfrm>
          <a:prstGeom prst="rect">
            <a:avLst/>
          </a:prstGeom>
        </p:spPr>
      </p:pic>
      <p:pic>
        <p:nvPicPr>
          <p:cNvPr id="20" name="Picture 19" descr="linksys-wrt54g.png"/>
          <p:cNvPicPr>
            <a:picLocks noChangeAspect="1"/>
          </p:cNvPicPr>
          <p:nvPr/>
        </p:nvPicPr>
        <p:blipFill>
          <a:blip r:embed="rId8"/>
          <a:stretch>
            <a:fillRect/>
          </a:stretch>
        </p:blipFill>
        <p:spPr>
          <a:xfrm>
            <a:off x="6934200" y="2490470"/>
            <a:ext cx="609600" cy="560832"/>
          </a:xfrm>
          <a:prstGeom prst="rect">
            <a:avLst/>
          </a:prstGeom>
        </p:spPr>
      </p:pic>
      <p:pic>
        <p:nvPicPr>
          <p:cNvPr id="21" name="Picture 20"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834457">
            <a:off x="6377447" y="2311088"/>
            <a:ext cx="228600" cy="391258"/>
          </a:xfrm>
          <a:prstGeom prst="rect">
            <a:avLst/>
          </a:prstGeom>
        </p:spPr>
      </p:pic>
      <p:cxnSp>
        <p:nvCxnSpPr>
          <p:cNvPr id="23" name="Elbow Connector 22"/>
          <p:cNvCxnSpPr>
            <a:stCxn id="20" idx="2"/>
            <a:endCxn id="5" idx="3"/>
          </p:cNvCxnSpPr>
          <p:nvPr/>
        </p:nvCxnSpPr>
        <p:spPr>
          <a:xfrm rot="16200000" flipH="1">
            <a:off x="7293260" y="2997041"/>
            <a:ext cx="611594" cy="720115"/>
          </a:xfrm>
          <a:prstGeom prst="bentConnector4">
            <a:avLst>
              <a:gd name="adj1" fmla="val 19285"/>
              <a:gd name="adj2" fmla="val 131745"/>
            </a:avLst>
          </a:prstGeom>
        </p:spPr>
        <p:style>
          <a:lnRef idx="2">
            <a:schemeClr val="accent1"/>
          </a:lnRef>
          <a:fillRef idx="0">
            <a:schemeClr val="accent1"/>
          </a:fillRef>
          <a:effectRef idx="1">
            <a:schemeClr val="accent1"/>
          </a:effectRef>
          <a:fontRef idx="minor">
            <a:schemeClr val="tx1"/>
          </a:fontRef>
        </p:style>
      </p:cxnSp>
      <p:pic>
        <p:nvPicPr>
          <p:cNvPr id="24" name="Picture 23"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34527">
            <a:off x="7762979" y="2238786"/>
            <a:ext cx="228600" cy="391258"/>
          </a:xfrm>
          <a:prstGeom prst="rect">
            <a:avLst/>
          </a:prstGeom>
        </p:spPr>
      </p:pic>
      <p:pic>
        <p:nvPicPr>
          <p:cNvPr id="25" name="Picture 24"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885251">
            <a:off x="7286421" y="2309172"/>
            <a:ext cx="228600" cy="391258"/>
          </a:xfrm>
          <a:prstGeom prst="rect">
            <a:avLst/>
          </a:prstGeom>
        </p:spPr>
      </p:pic>
      <p:sp>
        <p:nvSpPr>
          <p:cNvPr id="7" name="Rounded Rectangle 6"/>
          <p:cNvSpPr/>
          <p:nvPr/>
        </p:nvSpPr>
        <p:spPr>
          <a:xfrm>
            <a:off x="346230" y="2427215"/>
            <a:ext cx="542506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Management is still hard</a:t>
            </a:r>
          </a:p>
          <a:p>
            <a:pPr marL="342900" indent="-342900">
              <a:buFont typeface="Arial"/>
              <a:buChar char="•"/>
            </a:pPr>
            <a:r>
              <a:rPr lang="en-US" sz="2400" dirty="0" smtClean="0"/>
              <a:t>Users must manage each device/task</a:t>
            </a:r>
          </a:p>
          <a:p>
            <a:pPr marL="342900" indent="-342900">
              <a:buFont typeface="Arial"/>
              <a:buChar char="•"/>
            </a:pPr>
            <a:r>
              <a:rPr lang="en-US" sz="2400" dirty="0" smtClean="0"/>
              <a:t>Developers must deal directly w HW</a:t>
            </a:r>
            <a:endParaRPr lang="en-US" sz="2400" dirty="0"/>
          </a:p>
        </p:txBody>
      </p:sp>
      <p:sp>
        <p:nvSpPr>
          <p:cNvPr id="22" name="Rounded Rectangle 21"/>
          <p:cNvSpPr/>
          <p:nvPr/>
        </p:nvSpPr>
        <p:spPr>
          <a:xfrm>
            <a:off x="346230" y="4885136"/>
            <a:ext cx="542506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Extensibility is still hard</a:t>
            </a:r>
          </a:p>
          <a:p>
            <a:pPr marL="342900" indent="-342900">
              <a:buFont typeface="Arial"/>
              <a:buChar char="•"/>
            </a:pPr>
            <a:r>
              <a:rPr lang="en-US" sz="2400" dirty="0" smtClean="0"/>
              <a:t>Closed set of tasks</a:t>
            </a:r>
          </a:p>
          <a:p>
            <a:pPr marL="342900" indent="-342900">
              <a:buFont typeface="Arial"/>
              <a:buChar char="•"/>
            </a:pPr>
            <a:r>
              <a:rPr lang="en-US" sz="2400" dirty="0" smtClean="0"/>
              <a:t>Closed set of devices</a:t>
            </a:r>
            <a:endParaRPr lang="en-US" sz="2400" dirty="0"/>
          </a:p>
        </p:txBody>
      </p:sp>
    </p:spTree>
    <p:custDataLst>
      <p:tags r:id="rId1"/>
    </p:custDataLst>
    <p:extLst>
      <p:ext uri="{BB962C8B-B14F-4D97-AF65-F5344CB8AC3E}">
        <p14:creationId xmlns:p14="http://schemas.microsoft.com/office/powerpoint/2010/main" val="1912486317"/>
      </p:ext>
    </p:extLst>
  </p:cSld>
  <p:clrMapOvr>
    <a:masterClrMapping/>
  </p:clrMapOvr>
  <mc:AlternateContent xmlns:mc="http://schemas.openxmlformats.org/markup-compatibility/2006" xmlns:p14="http://schemas.microsoft.com/office/powerpoint/2010/main">
    <mc:Choice Requires="p14">
      <p:transition spd="slow" p14:dur="2000" advTm="93652"/>
    </mc:Choice>
    <mc:Fallback xmlns="">
      <p:transition xmlns:p14="http://schemas.microsoft.com/office/powerpoint/2010/main" spd="slow" advTm="9365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6" grpId="0" animBg="1"/>
      <p:bldP spid="9" grpId="0"/>
      <p:bldP spid="18" grpId="0"/>
      <p:bldP spid="7"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1|2.3"/>
</p:tagLst>
</file>

<file path=ppt/tags/tag10.xml><?xml version="1.0" encoding="utf-8"?>
<p:tagLst xmlns:a="http://schemas.openxmlformats.org/drawingml/2006/main" xmlns:r="http://schemas.openxmlformats.org/officeDocument/2006/relationships" xmlns:p="http://schemas.openxmlformats.org/presentationml/2006/main">
  <p:tag name="TIMING" val="|17.4|12.5|25.2"/>
</p:tagLst>
</file>

<file path=ppt/tags/tag11.xml><?xml version="1.0" encoding="utf-8"?>
<p:tagLst xmlns:a="http://schemas.openxmlformats.org/drawingml/2006/main" xmlns:r="http://schemas.openxmlformats.org/officeDocument/2006/relationships" xmlns:p="http://schemas.openxmlformats.org/presentationml/2006/main">
  <p:tag name="TIMING" val="|11.2|37.5|4.8"/>
</p:tagLst>
</file>

<file path=ppt/tags/tag12.xml><?xml version="1.0" encoding="utf-8"?>
<p:tagLst xmlns:a="http://schemas.openxmlformats.org/drawingml/2006/main" xmlns:r="http://schemas.openxmlformats.org/officeDocument/2006/relationships" xmlns:p="http://schemas.openxmlformats.org/presentationml/2006/main">
  <p:tag name="TIMING" val="|57.3|15.4|8.4"/>
</p:tagLst>
</file>

<file path=ppt/tags/tag2.xml><?xml version="1.0" encoding="utf-8"?>
<p:tagLst xmlns:a="http://schemas.openxmlformats.org/drawingml/2006/main" xmlns:r="http://schemas.openxmlformats.org/officeDocument/2006/relationships" xmlns:p="http://schemas.openxmlformats.org/presentationml/2006/main">
  <p:tag name="TIMING" val="|9.1|2.3"/>
</p:tagLst>
</file>

<file path=ppt/tags/tag3.xml><?xml version="1.0" encoding="utf-8"?>
<p:tagLst xmlns:a="http://schemas.openxmlformats.org/drawingml/2006/main" xmlns:r="http://schemas.openxmlformats.org/officeDocument/2006/relationships" xmlns:p="http://schemas.openxmlformats.org/presentationml/2006/main">
  <p:tag name="TIMING" val="|22.6|2.7|25.3|3.6|17.8"/>
</p:tagLst>
</file>

<file path=ppt/tags/tag4.xml><?xml version="1.0" encoding="utf-8"?>
<p:tagLst xmlns:a="http://schemas.openxmlformats.org/drawingml/2006/main" xmlns:r="http://schemas.openxmlformats.org/officeDocument/2006/relationships" xmlns:p="http://schemas.openxmlformats.org/presentationml/2006/main">
  <p:tag name="TIMING" val="|13|15.3|20|22"/>
</p:tagLst>
</file>

<file path=ppt/tags/tag5.xml><?xml version="1.0" encoding="utf-8"?>
<p:tagLst xmlns:a="http://schemas.openxmlformats.org/drawingml/2006/main" xmlns:r="http://schemas.openxmlformats.org/officeDocument/2006/relationships" xmlns:p="http://schemas.openxmlformats.org/presentationml/2006/main">
  <p:tag name="TIMING" val="|5.4|31.7|16.9|6.4"/>
</p:tagLst>
</file>

<file path=ppt/tags/tag6.xml><?xml version="1.0" encoding="utf-8"?>
<p:tagLst xmlns:a="http://schemas.openxmlformats.org/drawingml/2006/main" xmlns:r="http://schemas.openxmlformats.org/officeDocument/2006/relationships" xmlns:p="http://schemas.openxmlformats.org/presentationml/2006/main">
  <p:tag name="TIMING" val="|11.1|2.3"/>
</p:tagLst>
</file>

<file path=ppt/tags/tag7.xml><?xml version="1.0" encoding="utf-8"?>
<p:tagLst xmlns:a="http://schemas.openxmlformats.org/drawingml/2006/main" xmlns:r="http://schemas.openxmlformats.org/officeDocument/2006/relationships" xmlns:p="http://schemas.openxmlformats.org/presentationml/2006/main">
  <p:tag name="TIMING" val="|12.4"/>
</p:tagLst>
</file>

<file path=ppt/tags/tag8.xml><?xml version="1.0" encoding="utf-8"?>
<p:tagLst xmlns:a="http://schemas.openxmlformats.org/drawingml/2006/main" xmlns:r="http://schemas.openxmlformats.org/officeDocument/2006/relationships" xmlns:p="http://schemas.openxmlformats.org/presentationml/2006/main">
  <p:tag name="TIMING" val="|25.8"/>
</p:tagLst>
</file>

<file path=ppt/tags/tag9.xml><?xml version="1.0" encoding="utf-8"?>
<p:tagLst xmlns:a="http://schemas.openxmlformats.org/drawingml/2006/main" xmlns:r="http://schemas.openxmlformats.org/officeDocument/2006/relationships" xmlns:p="http://schemas.openxmlformats.org/presentationml/2006/main">
  <p:tag name="TIMING" val="|2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25641</TotalTime>
  <Words>2629</Words>
  <Application>Microsoft Macintosh PowerPoint</Application>
  <PresentationFormat>On-screen Show (4:3)</PresentationFormat>
  <Paragraphs>381</Paragraphs>
  <Slides>31</Slides>
  <Notes>25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An Operating System for the Home</vt:lpstr>
      <vt:lpstr>My opening statements</vt:lpstr>
      <vt:lpstr>HomeOS</vt:lpstr>
      <vt:lpstr>Where’s my smart-home?</vt:lpstr>
      <vt:lpstr>Gap between potential and reality</vt:lpstr>
      <vt:lpstr>Understanding the gap</vt:lpstr>
      <vt:lpstr>Gap – Details </vt:lpstr>
      <vt:lpstr>Gap – Span of our work</vt:lpstr>
      <vt:lpstr>Existing abstractions for home tech</vt:lpstr>
      <vt:lpstr>The home as a PC</vt:lpstr>
      <vt:lpstr>HomeOS: An OS for the home</vt:lpstr>
      <vt:lpstr>Challenges in the home</vt:lpstr>
      <vt:lpstr>HomeOS architecture</vt:lpstr>
      <vt:lpstr>DCL and DFL (Drivers)</vt:lpstr>
      <vt:lpstr>Rules &amp; Operations</vt:lpstr>
      <vt:lpstr>Management Layer Requirements</vt:lpstr>
      <vt:lpstr>Management Layer</vt:lpstr>
      <vt:lpstr>Datalog advantages</vt:lpstr>
      <vt:lpstr>Application layer</vt:lpstr>
      <vt:lpstr>Performance – Latency </vt:lpstr>
      <vt:lpstr>Performance – Throughput </vt:lpstr>
      <vt:lpstr>Evaluating HomeOS</vt:lpstr>
      <vt:lpstr>Field experiences: The good</vt:lpstr>
      <vt:lpstr>Field experiences: The bad</vt:lpstr>
      <vt:lpstr>Controlled Evaluations</vt:lpstr>
      <vt:lpstr>Conclusions</vt:lpstr>
      <vt:lpstr>Brainstorm</vt:lpstr>
      <vt:lpstr>Extra</vt:lpstr>
      <vt:lpstr>REST and SOAP</vt:lpstr>
      <vt:lpstr>Datalog</vt:lpstr>
      <vt:lpstr>Scope of our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Ratul Mahajan</dc:creator>
  <cp:lastModifiedBy>Rahav Dor</cp:lastModifiedBy>
  <cp:revision>772</cp:revision>
  <dcterms:created xsi:type="dcterms:W3CDTF">2006-08-16T00:00:00Z</dcterms:created>
  <dcterms:modified xsi:type="dcterms:W3CDTF">2013-08-22T18:11:15Z</dcterms:modified>
</cp:coreProperties>
</file>